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Fira Sans Extra Condense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gErnWHZ6h6rrlU0H9nLgT06kU6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0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Fira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FiraSansExtra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oppins-bold.fntdata"/><Relationship Id="rId32" Type="http://schemas.openxmlformats.org/officeDocument/2006/relationships/font" Target="fonts/Poppins-regular.fntdata"/><Relationship Id="rId35" Type="http://schemas.openxmlformats.org/officeDocument/2006/relationships/font" Target="fonts/Poppins-boldItalic.fntdata"/><Relationship Id="rId34" Type="http://schemas.openxmlformats.org/officeDocument/2006/relationships/font" Target="fonts/Poppins-italic.fntdata"/><Relationship Id="rId37" Type="http://schemas.openxmlformats.org/officeDocument/2006/relationships/font" Target="fonts/PoppinsMedium-bold.fntdata"/><Relationship Id="rId36" Type="http://schemas.openxmlformats.org/officeDocument/2006/relationships/font" Target="fonts/PoppinsMedium-regular.fntdata"/><Relationship Id="rId39" Type="http://schemas.openxmlformats.org/officeDocument/2006/relationships/font" Target="fonts/PoppinsMedium-boldItalic.fntdata"/><Relationship Id="rId38" Type="http://schemas.openxmlformats.org/officeDocument/2006/relationships/font" Target="fonts/Poppi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-boldItalic.fntdata"/><Relationship Id="rId50" Type="http://schemas.openxmlformats.org/officeDocument/2006/relationships/font" Target="fonts/FiraSansExtraCondensed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hyperlink" Target="https://s.pro.vn/FMyl" TargetMode="External"/><Relationship Id="rId8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kaggle.com/code/kmanojus/classification-regression-problem" TargetMode="External"/><Relationship Id="rId4" Type="http://schemas.openxmlformats.org/officeDocument/2006/relationships/hyperlink" Target="https://www.kaggle.com/code/gpreda/home-credit-default-risk-extensive-eda/notebook" TargetMode="External"/><Relationship Id="rId5" Type="http://schemas.openxmlformats.org/officeDocument/2006/relationships/hyperlink" Target="https://www.kaggle.com/code/willkoehrsen/start-here-a-gentle-introduction" TargetMode="External"/><Relationship Id="rId6" Type="http://schemas.openxmlformats.org/officeDocument/2006/relationships/hyperlink" Target="https://www.kaggle.com/code/phamdinhkhanh/home-credit-default-risk" TargetMode="External"/><Relationship Id="rId7" Type="http://schemas.openxmlformats.org/officeDocument/2006/relationships/hyperlink" Target="https://www.kaggle.com/competitions/home-credit-default-risk/discussion/63032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11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gân hàng lớn thứ hai Thái Lan đàm phán mua lại Home Credit Việt Nam với  giá 1 tỉ đô la - Tạp chí Kinh tế Sài Gòn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212414" y="-190500"/>
            <a:ext cx="15127814" cy="111252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89" name="Google Shape;89;p1"/>
          <p:cNvSpPr txBox="1"/>
          <p:nvPr/>
        </p:nvSpPr>
        <p:spPr>
          <a:xfrm>
            <a:off x="8915400" y="3987105"/>
            <a:ext cx="8569032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HOME CREDIT </a:t>
            </a:r>
            <a:r>
              <a:rPr b="1" i="0" lang="en-US" sz="8000" u="none" cap="none" strike="noStrike">
                <a:solidFill>
                  <a:srgbClr val="A5A5A5"/>
                </a:solidFill>
                <a:latin typeface="Ultra"/>
                <a:ea typeface="Ultra"/>
                <a:cs typeface="Ultra"/>
                <a:sym typeface="Ultra"/>
              </a:rPr>
              <a:t>DEFAULT RISK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905000" y="0"/>
            <a:ext cx="5800249" cy="2679572"/>
          </a:xfrm>
          <a:custGeom>
            <a:rect b="b" l="l" r="r" t="t"/>
            <a:pathLst>
              <a:path extrusionOk="0" h="3572764" w="7733665">
                <a:moveTo>
                  <a:pt x="0" y="0"/>
                </a:moveTo>
                <a:lnTo>
                  <a:pt x="5311267" y="0"/>
                </a:lnTo>
                <a:lnTo>
                  <a:pt x="6880987" y="906272"/>
                </a:lnTo>
                <a:cubicBezTo>
                  <a:pt x="7516114" y="1272921"/>
                  <a:pt x="7733665" y="2085086"/>
                  <a:pt x="7367016" y="2720086"/>
                </a:cubicBezTo>
                <a:cubicBezTo>
                  <a:pt x="7000367" y="3355213"/>
                  <a:pt x="6188202" y="3572764"/>
                  <a:pt x="5553202" y="3206115"/>
                </a:cubicBezTo>
                <a:close/>
              </a:path>
            </a:pathLst>
          </a:custGeom>
          <a:solidFill>
            <a:srgbClr val="FF2A4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563893" y="8642823"/>
            <a:ext cx="3996214" cy="1644206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FF2A4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058400" y="7931409"/>
            <a:ext cx="5575561" cy="83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GROUP NAME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DOM DOM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INSTRUCTOR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Ph.D DINH THUY TIEN</a:t>
            </a:r>
            <a:endParaRPr/>
          </a:p>
        </p:txBody>
      </p:sp>
      <p:pic>
        <p:nvPicPr>
          <p:cNvPr descr="A red and black logo&#10;&#10;Description automatically generated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555969">
            <a:off x="18324479" y="6674773"/>
            <a:ext cx="1048708" cy="104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12393459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1059356" y="2925984"/>
            <a:ext cx="4842987" cy="59171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6722543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2361269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8080687" y="7814215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1488035" y="5190585"/>
            <a:ext cx="4161379" cy="1645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Insufficient credit history for many customers makes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accurate risk assessment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challenging.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1050783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HIGH RISK</a:t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13703193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7F7F7F">
              <a:alpha val="7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INCONSISTENT DATA</a:t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12684704" y="5194856"/>
            <a:ext cx="4260540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scattered across multiple platforms leads to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difficulties in ensuring data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uniformity and reliability.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TIME-CONSUMING</a:t>
            </a:r>
            <a:endParaRPr/>
          </a:p>
        </p:txBody>
      </p:sp>
      <p:sp>
        <p:nvSpPr>
          <p:cNvPr id="266" name="Google Shape;266;p10"/>
          <p:cNvSpPr txBox="1"/>
          <p:nvPr/>
        </p:nvSpPr>
        <p:spPr>
          <a:xfrm>
            <a:off x="7012064" y="5190585"/>
            <a:ext cx="4263871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Fragmented and disorganized customer records across different sources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slow down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processes.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PROBLEM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hite line drawing of a coin and arrows&#10;&#10;Description automatically generated" id="268" name="Google Shape;2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58" y="2227675"/>
            <a:ext cx="1370960" cy="137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clock with a black background&#10;&#10;Description automatically generated" id="269" name="Google Shape;2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6084" y="8394797"/>
            <a:ext cx="972815" cy="972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and black logo&#10;&#10;Description automatically generated" id="270" name="Google Shape;2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9400" y="2363000"/>
            <a:ext cx="1185273" cy="118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web page&#10;&#10;Description automatically generated" id="275" name="Google Shape;275;p11"/>
          <p:cNvPicPr preferRelativeResize="0"/>
          <p:nvPr/>
        </p:nvPicPr>
        <p:blipFill rotWithShape="1">
          <a:blip r:embed="rId3">
            <a:alphaModFix/>
          </a:blip>
          <a:srcRect b="22849" l="7581" r="11273" t="21948"/>
          <a:stretch/>
        </p:blipFill>
        <p:spPr>
          <a:xfrm>
            <a:off x="-4114800" y="-778338"/>
            <a:ext cx="13258800" cy="1191213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76" name="Google Shape;276;p11"/>
          <p:cNvSpPr txBox="1"/>
          <p:nvPr/>
        </p:nvSpPr>
        <p:spPr>
          <a:xfrm>
            <a:off x="10896600" y="3639723"/>
            <a:ext cx="701061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DATA PREPARATION</a:t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0" y="5996529"/>
            <a:ext cx="5940552" cy="4290536"/>
          </a:xfrm>
          <a:custGeom>
            <a:rect b="b" l="l" r="r" t="t"/>
            <a:pathLst>
              <a:path extrusionOk="0" h="5720715" w="7920736">
                <a:moveTo>
                  <a:pt x="0" y="0"/>
                </a:moveTo>
                <a:lnTo>
                  <a:pt x="6762242" y="3904234"/>
                </a:lnTo>
                <a:cubicBezTo>
                  <a:pt x="7391527" y="4267581"/>
                  <a:pt x="7788022" y="4879086"/>
                  <a:pt x="7899654" y="5543804"/>
                </a:cubicBezTo>
                <a:lnTo>
                  <a:pt x="7920736" y="5720715"/>
                </a:lnTo>
                <a:lnTo>
                  <a:pt x="552831" y="5720715"/>
                </a:lnTo>
                <a:lnTo>
                  <a:pt x="0" y="540143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 rot="10800000">
            <a:off x="11248468" y="-50"/>
            <a:ext cx="6764293" cy="2783107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0" y="7578696"/>
            <a:ext cx="4451604" cy="2708243"/>
          </a:xfrm>
          <a:custGeom>
            <a:rect b="b" l="l" r="r" t="t"/>
            <a:pathLst>
              <a:path extrusionOk="0" h="3610991" w="5935472">
                <a:moveTo>
                  <a:pt x="0" y="0"/>
                </a:moveTo>
                <a:lnTo>
                  <a:pt x="5298694" y="3059176"/>
                </a:lnTo>
                <a:cubicBezTo>
                  <a:pt x="5436489" y="3138678"/>
                  <a:pt x="5562854" y="3230372"/>
                  <a:pt x="5677408" y="3331845"/>
                </a:cubicBezTo>
                <a:lnTo>
                  <a:pt x="5935472" y="3610991"/>
                </a:lnTo>
                <a:lnTo>
                  <a:pt x="0" y="3610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/>
          <p:nvPr/>
        </p:nvSpPr>
        <p:spPr>
          <a:xfrm rot="9000000">
            <a:off x="706746" y="9757089"/>
            <a:ext cx="2584418" cy="1059752"/>
          </a:xfrm>
          <a:custGeom>
            <a:rect b="b" l="l" r="r" t="t"/>
            <a:pathLst>
              <a:path extrusionOk="0" h="1413002" w="3445891">
                <a:moveTo>
                  <a:pt x="0" y="706501"/>
                </a:moveTo>
                <a:cubicBezTo>
                  <a:pt x="0" y="316230"/>
                  <a:pt x="316230" y="0"/>
                  <a:pt x="706501" y="0"/>
                </a:cubicBezTo>
                <a:lnTo>
                  <a:pt x="2739390" y="0"/>
                </a:lnTo>
                <a:cubicBezTo>
                  <a:pt x="3129534" y="0"/>
                  <a:pt x="3445891" y="316230"/>
                  <a:pt x="3445891" y="706501"/>
                </a:cubicBezTo>
                <a:cubicBezTo>
                  <a:pt x="3445891" y="1096772"/>
                  <a:pt x="3129661" y="1413002"/>
                  <a:pt x="2739390" y="1413002"/>
                </a:cubicBezTo>
                <a:lnTo>
                  <a:pt x="706501" y="1413002"/>
                </a:lnTo>
                <a:cubicBezTo>
                  <a:pt x="316230" y="1412875"/>
                  <a:pt x="0" y="1096645"/>
                  <a:pt x="0" y="706501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 rot="5400000">
            <a:off x="14066615" y="62770"/>
            <a:ext cx="4293680" cy="4149091"/>
          </a:xfrm>
          <a:custGeom>
            <a:rect b="b" l="l" r="r" t="t"/>
            <a:pathLst>
              <a:path extrusionOk="0" h="5532120" w="5724906">
                <a:moveTo>
                  <a:pt x="0" y="0"/>
                </a:moveTo>
                <a:lnTo>
                  <a:pt x="5654929" y="0"/>
                </a:lnTo>
                <a:lnTo>
                  <a:pt x="5655310" y="3429"/>
                </a:lnTo>
                <a:cubicBezTo>
                  <a:pt x="5724906" y="988187"/>
                  <a:pt x="5511292" y="2003679"/>
                  <a:pt x="4980559" y="2923032"/>
                </a:cubicBezTo>
                <a:cubicBezTo>
                  <a:pt x="4007358" y="4608449"/>
                  <a:pt x="2221611" y="5532120"/>
                  <a:pt x="403860" y="5485003"/>
                </a:cubicBezTo>
                <a:lnTo>
                  <a:pt x="0" y="545477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OVERVIEW DATASET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2057399" y="2137315"/>
            <a:ext cx="6705599" cy="270138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10208344" y="2137315"/>
            <a:ext cx="4441152" cy="603198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43C"/>
                </a:solidFill>
                <a:latin typeface="Poppins"/>
                <a:ea typeface="Poppins"/>
                <a:cs typeface="Poppins"/>
                <a:sym typeface="Poppins"/>
              </a:rPr>
              <a:t>MERGE 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EF24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1998983" y="5467912"/>
            <a:ext cx="6764014" cy="2701386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 txBox="1"/>
          <p:nvPr/>
        </p:nvSpPr>
        <p:spPr>
          <a:xfrm>
            <a:off x="2078354" y="2439233"/>
            <a:ext cx="6684643" cy="53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APPLICATION_TRAIN</a:t>
            </a:r>
            <a:endParaRPr/>
          </a:p>
        </p:txBody>
      </p:sp>
      <p:sp>
        <p:nvSpPr>
          <p:cNvPr id="291" name="Google Shape;291;p12"/>
          <p:cNvSpPr txBox="1"/>
          <p:nvPr/>
        </p:nvSpPr>
        <p:spPr>
          <a:xfrm>
            <a:off x="1998982" y="5851376"/>
            <a:ext cx="6764013" cy="53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PREVIOUS_APPLICATION</a:t>
            </a:r>
            <a:endParaRPr/>
          </a:p>
        </p:txBody>
      </p:sp>
      <p:sp>
        <p:nvSpPr>
          <p:cNvPr id="292" name="Google Shape;292;p12"/>
          <p:cNvSpPr txBox="1"/>
          <p:nvPr/>
        </p:nvSpPr>
        <p:spPr>
          <a:xfrm>
            <a:off x="10866820" y="5285451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Rows: 38	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Columns: 264668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2362200" y="6381521"/>
            <a:ext cx="6019800" cy="14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loans history at Home Credit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Rows: 37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Columns: 1670214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9062277" y="4877383"/>
            <a:ext cx="785828" cy="5322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243C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2519046" y="3121778"/>
            <a:ext cx="639635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demographic and loan application data</a:t>
            </a:r>
            <a:endParaRPr sz="2400">
              <a:solidFill>
                <a:srgbClr val="EF23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Rows: 122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Columns: 307221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/>
          <p:nvPr/>
        </p:nvSpPr>
        <p:spPr>
          <a:xfrm>
            <a:off x="12393459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1059356" y="2925984"/>
            <a:ext cx="4842987" cy="59171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3"/>
          <p:cNvSpPr/>
          <p:nvPr/>
        </p:nvSpPr>
        <p:spPr>
          <a:xfrm>
            <a:off x="6722543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3"/>
          <p:cNvSpPr/>
          <p:nvPr/>
        </p:nvSpPr>
        <p:spPr>
          <a:xfrm>
            <a:off x="2361269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"/>
          <p:cNvSpPr/>
          <p:nvPr/>
        </p:nvSpPr>
        <p:spPr>
          <a:xfrm>
            <a:off x="8080687" y="7814215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488035" y="5190585"/>
            <a:ext cx="416137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1089072" y="434526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DATA TYPE</a:t>
            </a:r>
            <a:endParaRPr/>
          </a:p>
        </p:txBody>
      </p:sp>
      <p:sp>
        <p:nvSpPr>
          <p:cNvPr id="307" name="Google Shape;307;p13"/>
          <p:cNvSpPr/>
          <p:nvPr/>
        </p:nvSpPr>
        <p:spPr>
          <a:xfrm>
            <a:off x="13703193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7F7F7F">
              <a:alpha val="7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DUPLICATES</a:t>
            </a:r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12684704" y="5194856"/>
            <a:ext cx="426054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duplicates improves dataset quality and model reliability.</a:t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MISSING VALUES</a:t>
            </a:r>
            <a:endParaRPr/>
          </a:p>
        </p:txBody>
      </p:sp>
      <p:sp>
        <p:nvSpPr>
          <p:cNvPr id="311" name="Google Shape;311;p13"/>
          <p:cNvSpPr txBox="1"/>
          <p:nvPr/>
        </p:nvSpPr>
        <p:spPr>
          <a:xfrm>
            <a:off x="7012064" y="5348684"/>
            <a:ext cx="426387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Imputation handles gaps in data to maintain accuracy and integrity.</a:t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PRE-PROCESSING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3"/>
          <p:cNvSpPr txBox="1"/>
          <p:nvPr/>
        </p:nvSpPr>
        <p:spPr>
          <a:xfrm>
            <a:off x="1304589" y="5143500"/>
            <a:ext cx="4336897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correct data types (numerical/categorical) avoids errors in model training.</a:t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black and white picture&#10;&#10;Description automatically generated" id="314" name="Google Shape;3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327" y="2348685"/>
            <a:ext cx="1154597" cy="1154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icon with a question mark and a magnifying glass&#10;&#10;Description automatically generated" id="315" name="Google Shape;3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0135" y="8220301"/>
            <a:ext cx="1245608" cy="1245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square with black background&#10;&#10;Description automatically generated" id="316" name="Google Shape;3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93292" y="2409547"/>
            <a:ext cx="1032873" cy="103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/>
          <p:nvPr/>
        </p:nvSpPr>
        <p:spPr>
          <a:xfrm rot="9000000">
            <a:off x="706746" y="9757089"/>
            <a:ext cx="2584418" cy="1059752"/>
          </a:xfrm>
          <a:custGeom>
            <a:rect b="b" l="l" r="r" t="t"/>
            <a:pathLst>
              <a:path extrusionOk="0" h="1413002" w="3445891">
                <a:moveTo>
                  <a:pt x="0" y="706501"/>
                </a:moveTo>
                <a:cubicBezTo>
                  <a:pt x="0" y="316230"/>
                  <a:pt x="316230" y="0"/>
                  <a:pt x="706501" y="0"/>
                </a:cubicBezTo>
                <a:lnTo>
                  <a:pt x="2739390" y="0"/>
                </a:lnTo>
                <a:cubicBezTo>
                  <a:pt x="3129534" y="0"/>
                  <a:pt x="3445891" y="316230"/>
                  <a:pt x="3445891" y="706501"/>
                </a:cubicBezTo>
                <a:cubicBezTo>
                  <a:pt x="3445891" y="1096772"/>
                  <a:pt x="3129661" y="1413002"/>
                  <a:pt x="2739390" y="1413002"/>
                </a:cubicBezTo>
                <a:lnTo>
                  <a:pt x="706501" y="1413002"/>
                </a:lnTo>
                <a:cubicBezTo>
                  <a:pt x="316230" y="1412875"/>
                  <a:pt x="0" y="1096645"/>
                  <a:pt x="0" y="706501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4"/>
          <p:cNvSpPr/>
          <p:nvPr/>
        </p:nvSpPr>
        <p:spPr>
          <a:xfrm rot="5400000">
            <a:off x="14066615" y="62770"/>
            <a:ext cx="4293680" cy="4149091"/>
          </a:xfrm>
          <a:custGeom>
            <a:rect b="b" l="l" r="r" t="t"/>
            <a:pathLst>
              <a:path extrusionOk="0" h="5532120" w="5724906">
                <a:moveTo>
                  <a:pt x="0" y="0"/>
                </a:moveTo>
                <a:lnTo>
                  <a:pt x="5654929" y="0"/>
                </a:lnTo>
                <a:lnTo>
                  <a:pt x="5655310" y="3429"/>
                </a:lnTo>
                <a:cubicBezTo>
                  <a:pt x="5724906" y="988187"/>
                  <a:pt x="5511292" y="2003679"/>
                  <a:pt x="4980559" y="2923032"/>
                </a:cubicBezTo>
                <a:cubicBezTo>
                  <a:pt x="4007358" y="4608449"/>
                  <a:pt x="2221611" y="5532120"/>
                  <a:pt x="403860" y="5485003"/>
                </a:cubicBezTo>
                <a:lnTo>
                  <a:pt x="0" y="545477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6603667" y="77824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 NEW FEARTURES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3407402" y="2433610"/>
            <a:ext cx="4572001" cy="230343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2865641" y="5295900"/>
            <a:ext cx="5677527" cy="421286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3407402" y="2731723"/>
            <a:ext cx="45720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DAYS_BIRTH</a:t>
            </a:r>
            <a:endParaRPr/>
          </a:p>
        </p:txBody>
      </p:sp>
      <p:sp>
        <p:nvSpPr>
          <p:cNvPr id="328" name="Google Shape;328;p14"/>
          <p:cNvSpPr txBox="1"/>
          <p:nvPr/>
        </p:nvSpPr>
        <p:spPr>
          <a:xfrm>
            <a:off x="2865641" y="5645380"/>
            <a:ext cx="5626727" cy="523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PREVIOUS_APPLICATION</a:t>
            </a:r>
            <a:endParaRPr/>
          </a:p>
        </p:txBody>
      </p:sp>
      <p:sp>
        <p:nvSpPr>
          <p:cNvPr id="329" name="Google Shape;329;p14"/>
          <p:cNvSpPr txBox="1"/>
          <p:nvPr/>
        </p:nvSpPr>
        <p:spPr>
          <a:xfrm>
            <a:off x="3721091" y="3413319"/>
            <a:ext cx="42583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value ( - )</a:t>
            </a:r>
            <a:endParaRPr/>
          </a:p>
          <a:p>
            <a:pPr indent="-4572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by days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8692353" y="3316448"/>
            <a:ext cx="785828" cy="5322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243C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10191131" y="2433610"/>
            <a:ext cx="4572001" cy="230343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10191131" y="2731723"/>
            <a:ext cx="457200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AGE</a:t>
            </a:r>
            <a:endParaRPr/>
          </a:p>
        </p:txBody>
      </p:sp>
      <p:sp>
        <p:nvSpPr>
          <p:cNvPr id="333" name="Google Shape;333;p14"/>
          <p:cNvSpPr txBox="1"/>
          <p:nvPr/>
        </p:nvSpPr>
        <p:spPr>
          <a:xfrm>
            <a:off x="10504820" y="3413319"/>
            <a:ext cx="425831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value ( + )</a:t>
            </a:r>
            <a:endParaRPr/>
          </a:p>
          <a:p>
            <a:pPr indent="-457200" lvl="0" marL="4572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by years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11023600" y="7679961"/>
            <a:ext cx="2707008" cy="1828799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/>
          <p:nvPr/>
        </p:nvSpPr>
        <p:spPr>
          <a:xfrm>
            <a:off x="11023600" y="5295900"/>
            <a:ext cx="2707008" cy="1828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 txBox="1"/>
          <p:nvPr/>
        </p:nvSpPr>
        <p:spPr>
          <a:xfrm>
            <a:off x="11074400" y="5990713"/>
            <a:ext cx="270700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SUM</a:t>
            </a:r>
            <a:endParaRPr/>
          </a:p>
        </p:txBody>
      </p:sp>
      <p:sp>
        <p:nvSpPr>
          <p:cNvPr id="337" name="Google Shape;337;p14"/>
          <p:cNvSpPr txBox="1"/>
          <p:nvPr/>
        </p:nvSpPr>
        <p:spPr>
          <a:xfrm>
            <a:off x="11023600" y="8317361"/>
            <a:ext cx="270700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MEAN</a:t>
            </a:r>
            <a:endParaRPr/>
          </a:p>
        </p:txBody>
      </p:sp>
      <p:sp>
        <p:nvSpPr>
          <p:cNvPr id="338" name="Google Shape;338;p14"/>
          <p:cNvSpPr/>
          <p:nvPr/>
        </p:nvSpPr>
        <p:spPr>
          <a:xfrm>
            <a:off x="9253834" y="6872780"/>
            <a:ext cx="1059099" cy="1059099"/>
          </a:xfrm>
          <a:prstGeom prst="mathPlus">
            <a:avLst>
              <a:gd fmla="val 23520" name="adj1"/>
            </a:avLst>
          </a:prstGeom>
          <a:solidFill>
            <a:srgbClr val="EF243C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3433778" y="6175525"/>
            <a:ext cx="4716813" cy="308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AMT_ANNUITY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AMT_APPLICATION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AMT_DOWN_PAYMENT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AMT_GOODS_PRICE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CNT_PAYMENT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RATE_DOWN_PAYMENT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in a chair with a pencil and a large light bulb with a large brain&#10;&#10;Description automatically generated" id="344" name="Google Shape;3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60907" y="-857250"/>
            <a:ext cx="13258800" cy="12001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345" name="Google Shape;345;p15"/>
          <p:cNvSpPr txBox="1"/>
          <p:nvPr/>
        </p:nvSpPr>
        <p:spPr>
          <a:xfrm>
            <a:off x="11582400" y="5143500"/>
            <a:ext cx="5427612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SOLUTION</a:t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0" y="5996529"/>
            <a:ext cx="5940552" cy="4290536"/>
          </a:xfrm>
          <a:custGeom>
            <a:rect b="b" l="l" r="r" t="t"/>
            <a:pathLst>
              <a:path extrusionOk="0" h="5720715" w="7920736">
                <a:moveTo>
                  <a:pt x="0" y="0"/>
                </a:moveTo>
                <a:lnTo>
                  <a:pt x="6762242" y="3904234"/>
                </a:lnTo>
                <a:cubicBezTo>
                  <a:pt x="7391527" y="4267581"/>
                  <a:pt x="7788022" y="4879086"/>
                  <a:pt x="7899654" y="5543804"/>
                </a:cubicBezTo>
                <a:lnTo>
                  <a:pt x="7920736" y="5720715"/>
                </a:lnTo>
                <a:lnTo>
                  <a:pt x="552831" y="5720715"/>
                </a:lnTo>
                <a:lnTo>
                  <a:pt x="0" y="540143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5"/>
          <p:cNvSpPr/>
          <p:nvPr/>
        </p:nvSpPr>
        <p:spPr>
          <a:xfrm rot="10800000">
            <a:off x="11248468" y="-50"/>
            <a:ext cx="6764293" cy="2783107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5"/>
          <p:cNvSpPr/>
          <p:nvPr/>
        </p:nvSpPr>
        <p:spPr>
          <a:xfrm>
            <a:off x="0" y="7578696"/>
            <a:ext cx="4451604" cy="2708243"/>
          </a:xfrm>
          <a:custGeom>
            <a:rect b="b" l="l" r="r" t="t"/>
            <a:pathLst>
              <a:path extrusionOk="0" h="3610991" w="5935472">
                <a:moveTo>
                  <a:pt x="0" y="0"/>
                </a:moveTo>
                <a:lnTo>
                  <a:pt x="5298694" y="3059176"/>
                </a:lnTo>
                <a:cubicBezTo>
                  <a:pt x="5436489" y="3138678"/>
                  <a:pt x="5562854" y="3230372"/>
                  <a:pt x="5677408" y="3331845"/>
                </a:cubicBezTo>
                <a:lnTo>
                  <a:pt x="5935472" y="3610991"/>
                </a:lnTo>
                <a:lnTo>
                  <a:pt x="0" y="3610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/>
          <p:nvPr/>
        </p:nvSpPr>
        <p:spPr>
          <a:xfrm>
            <a:off x="1203402" y="4598400"/>
            <a:ext cx="5260200" cy="1090200"/>
          </a:xfrm>
          <a:prstGeom prst="roundRect">
            <a:avLst>
              <a:gd fmla="val 19322" name="adj"/>
            </a:avLst>
          </a:prstGeom>
          <a:solidFill>
            <a:srgbClr val="EF243C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 SELECTION</a:t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8001000" y="990600"/>
            <a:ext cx="838200" cy="3645900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6"/>
          <p:cNvSpPr/>
          <p:nvPr/>
        </p:nvSpPr>
        <p:spPr>
          <a:xfrm>
            <a:off x="8001000" y="4991100"/>
            <a:ext cx="838200" cy="3429000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6"/>
          <p:cNvSpPr/>
          <p:nvPr/>
        </p:nvSpPr>
        <p:spPr>
          <a:xfrm rot="5400000">
            <a:off x="10782298" y="7344337"/>
            <a:ext cx="685803" cy="3505199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6"/>
          <p:cNvSpPr/>
          <p:nvPr/>
        </p:nvSpPr>
        <p:spPr>
          <a:xfrm rot="-5400000">
            <a:off x="14782800" y="7200900"/>
            <a:ext cx="685800" cy="3733800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14249400" y="2394450"/>
            <a:ext cx="381000" cy="381000"/>
          </a:xfrm>
          <a:prstGeom prst="ellipse">
            <a:avLst/>
          </a:prstGeom>
          <a:solidFill>
            <a:srgbClr val="FF2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16"/>
          <p:cNvCxnSpPr/>
          <p:nvPr/>
        </p:nvCxnSpPr>
        <p:spPr>
          <a:xfrm>
            <a:off x="8915400" y="921750"/>
            <a:ext cx="0" cy="7429500"/>
          </a:xfrm>
          <a:prstGeom prst="straightConnector1">
            <a:avLst/>
          </a:prstGeom>
          <a:noFill/>
          <a:ln cap="flat" cmpd="sng" w="76200">
            <a:solidFill>
              <a:srgbClr val="EF243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0" name="Google Shape;360;p16"/>
          <p:cNvCxnSpPr/>
          <p:nvPr/>
        </p:nvCxnSpPr>
        <p:spPr>
          <a:xfrm rot="10800000">
            <a:off x="9359462" y="8576672"/>
            <a:ext cx="7633138" cy="0"/>
          </a:xfrm>
          <a:prstGeom prst="straightConnector1">
            <a:avLst/>
          </a:prstGeom>
          <a:noFill/>
          <a:ln cap="flat" cmpd="sng" w="76200">
            <a:solidFill>
              <a:srgbClr val="EF243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1" name="Google Shape;361;p16"/>
          <p:cNvSpPr txBox="1"/>
          <p:nvPr/>
        </p:nvSpPr>
        <p:spPr>
          <a:xfrm>
            <a:off x="8001001" y="405167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</a:t>
            </a:r>
            <a:endParaRPr/>
          </a:p>
        </p:txBody>
      </p:sp>
      <p:sp>
        <p:nvSpPr>
          <p:cNvPr id="362" name="Google Shape;362;p16"/>
          <p:cNvSpPr txBox="1"/>
          <p:nvPr/>
        </p:nvSpPr>
        <p:spPr>
          <a:xfrm rot="-5400000">
            <a:off x="6335876" y="4525482"/>
            <a:ext cx="2792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Interpretability</a:t>
            </a:r>
            <a:endParaRPr/>
          </a:p>
        </p:txBody>
      </p:sp>
      <p:sp>
        <p:nvSpPr>
          <p:cNvPr id="363" name="Google Shape;363;p16"/>
          <p:cNvSpPr txBox="1"/>
          <p:nvPr/>
        </p:nvSpPr>
        <p:spPr>
          <a:xfrm>
            <a:off x="10979608" y="6301321"/>
            <a:ext cx="27923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 Forest</a:t>
            </a:r>
            <a:endParaRPr/>
          </a:p>
        </p:txBody>
      </p:sp>
      <p:sp>
        <p:nvSpPr>
          <p:cNvPr id="364" name="Google Shape;364;p16"/>
          <p:cNvSpPr txBox="1"/>
          <p:nvPr/>
        </p:nvSpPr>
        <p:spPr>
          <a:xfrm>
            <a:off x="10053872" y="4725729"/>
            <a:ext cx="404552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K-Neareast Neighbors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(KNN)</a:t>
            </a:r>
            <a:endParaRPr/>
          </a:p>
        </p:txBody>
      </p:sp>
      <p:sp>
        <p:nvSpPr>
          <p:cNvPr id="365" name="Google Shape;365;p16"/>
          <p:cNvSpPr txBox="1"/>
          <p:nvPr/>
        </p:nvSpPr>
        <p:spPr>
          <a:xfrm>
            <a:off x="13563600" y="3187689"/>
            <a:ext cx="24383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Decision Tree</a:t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13243590" y="3289294"/>
            <a:ext cx="320010" cy="32001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9627494" y="4831095"/>
            <a:ext cx="320010" cy="32001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0659598" y="6383874"/>
            <a:ext cx="320010" cy="32001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 txBox="1"/>
          <p:nvPr/>
        </p:nvSpPr>
        <p:spPr>
          <a:xfrm>
            <a:off x="16992600" y="9256512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</a:t>
            </a:r>
            <a:endParaRPr/>
          </a:p>
        </p:txBody>
      </p:sp>
      <p:sp>
        <p:nvSpPr>
          <p:cNvPr id="370" name="Google Shape;370;p16"/>
          <p:cNvSpPr txBox="1"/>
          <p:nvPr/>
        </p:nvSpPr>
        <p:spPr>
          <a:xfrm>
            <a:off x="8007756" y="8450275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Poor</a:t>
            </a:r>
            <a:endParaRPr/>
          </a:p>
        </p:txBody>
      </p:sp>
      <p:sp>
        <p:nvSpPr>
          <p:cNvPr id="371" name="Google Shape;371;p16"/>
          <p:cNvSpPr txBox="1"/>
          <p:nvPr/>
        </p:nvSpPr>
        <p:spPr>
          <a:xfrm>
            <a:off x="8656927" y="9256513"/>
            <a:ext cx="914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Poor</a:t>
            </a:r>
            <a:endParaRPr/>
          </a:p>
        </p:txBody>
      </p:sp>
      <p:sp>
        <p:nvSpPr>
          <p:cNvPr id="372" name="Google Shape;372;p16"/>
          <p:cNvSpPr txBox="1"/>
          <p:nvPr/>
        </p:nvSpPr>
        <p:spPr>
          <a:xfrm>
            <a:off x="14741237" y="2311820"/>
            <a:ext cx="40455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43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Logistic Regression</a:t>
            </a:r>
            <a:endParaRPr/>
          </a:p>
        </p:txBody>
      </p:sp>
      <p:sp>
        <p:nvSpPr>
          <p:cNvPr id="373" name="Google Shape;373;p16"/>
          <p:cNvSpPr txBox="1"/>
          <p:nvPr/>
        </p:nvSpPr>
        <p:spPr>
          <a:xfrm>
            <a:off x="11647515" y="9519224"/>
            <a:ext cx="29828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/>
          <p:nvPr/>
        </p:nvSpPr>
        <p:spPr>
          <a:xfrm>
            <a:off x="6180853" y="800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 MODEL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red and grey dots&#10;&#10;Description automatically generated" id="379" name="Google Shape;3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150" y="5143500"/>
            <a:ext cx="32766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7"/>
          <p:cNvSpPr/>
          <p:nvPr/>
        </p:nvSpPr>
        <p:spPr>
          <a:xfrm rot="-5400000">
            <a:off x="1764663" y="4491357"/>
            <a:ext cx="3276601" cy="4580881"/>
          </a:xfrm>
          <a:prstGeom prst="flowChartOffpageConnector">
            <a:avLst/>
          </a:prstGeom>
          <a:solidFill>
            <a:srgbClr val="7F7F7F">
              <a:alpha val="7019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13569496" y="5143500"/>
            <a:ext cx="3048000" cy="1392452"/>
          </a:xfrm>
          <a:prstGeom prst="roundRect">
            <a:avLst>
              <a:gd fmla="val 16667" name="adj"/>
            </a:avLst>
          </a:prstGeom>
          <a:solidFill>
            <a:srgbClr val="EF243C">
              <a:alpha val="5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13569496" y="7027649"/>
            <a:ext cx="3017519" cy="1392452"/>
          </a:xfrm>
          <a:prstGeom prst="roundRect">
            <a:avLst>
              <a:gd fmla="val 16667" name="adj"/>
            </a:avLst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1670504" y="5996967"/>
            <a:ext cx="31300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SELECTED FEARTURES</a:t>
            </a:r>
            <a:endParaRPr/>
          </a:p>
        </p:txBody>
      </p:sp>
      <p:sp>
        <p:nvSpPr>
          <p:cNvPr id="384" name="Google Shape;384;p17"/>
          <p:cNvSpPr txBox="1"/>
          <p:nvPr/>
        </p:nvSpPr>
        <p:spPr>
          <a:xfrm>
            <a:off x="887974" y="2484119"/>
            <a:ext cx="4695156" cy="740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INPUT VARIABLES</a:t>
            </a:r>
            <a:endParaRPr/>
          </a:p>
        </p:txBody>
      </p:sp>
      <p:sp>
        <p:nvSpPr>
          <p:cNvPr id="385" name="Google Shape;385;p17"/>
          <p:cNvSpPr txBox="1"/>
          <p:nvPr/>
        </p:nvSpPr>
        <p:spPr>
          <a:xfrm>
            <a:off x="7505160" y="2484119"/>
            <a:ext cx="4252578" cy="740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LOGISTIC MODEL</a:t>
            </a:r>
            <a:endParaRPr/>
          </a:p>
        </p:txBody>
      </p:sp>
      <p:sp>
        <p:nvSpPr>
          <p:cNvPr id="386" name="Google Shape;386;p17"/>
          <p:cNvSpPr txBox="1"/>
          <p:nvPr/>
        </p:nvSpPr>
        <p:spPr>
          <a:xfrm>
            <a:off x="13679768" y="2476500"/>
            <a:ext cx="2103333" cy="740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OUTPUT</a:t>
            </a:r>
            <a:endParaRPr/>
          </a:p>
        </p:txBody>
      </p:sp>
      <p:sp>
        <p:nvSpPr>
          <p:cNvPr id="387" name="Google Shape;387;p17"/>
          <p:cNvSpPr/>
          <p:nvPr/>
        </p:nvSpPr>
        <p:spPr>
          <a:xfrm rot="-5400000">
            <a:off x="12462736" y="2556848"/>
            <a:ext cx="533400" cy="730547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"/>
          <p:cNvSpPr/>
          <p:nvPr/>
        </p:nvSpPr>
        <p:spPr>
          <a:xfrm rot="-5400000">
            <a:off x="6266762" y="2585498"/>
            <a:ext cx="533400" cy="730547"/>
          </a:xfrm>
          <a:prstGeom prst="downArrow">
            <a:avLst>
              <a:gd fmla="val 42593" name="adj1"/>
              <a:gd fmla="val 50000" name="adj2"/>
            </a:avLst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 txBox="1"/>
          <p:nvPr/>
        </p:nvSpPr>
        <p:spPr>
          <a:xfrm>
            <a:off x="13073579" y="3709169"/>
            <a:ext cx="39565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Having trouble paying debt?</a:t>
            </a:r>
            <a:endParaRPr b="1" sz="3600">
              <a:solidFill>
                <a:srgbClr val="EF24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5693403" y="8763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IMPORTANT FEATURES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8"/>
          <p:cNvSpPr txBox="1"/>
          <p:nvPr/>
        </p:nvSpPr>
        <p:spPr>
          <a:xfrm>
            <a:off x="1670504" y="6148602"/>
            <a:ext cx="31300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SELECTED FEARTURES</a:t>
            </a:r>
            <a:endParaRPr/>
          </a:p>
        </p:txBody>
      </p:sp>
      <p:pic>
        <p:nvPicPr>
          <p:cNvPr descr="A graph of a number of red bars&#10;&#10;Description automatically generated" id="396" name="Google Shape;396;p18"/>
          <p:cNvPicPr preferRelativeResize="0"/>
          <p:nvPr/>
        </p:nvPicPr>
        <p:blipFill rotWithShape="1">
          <a:blip r:embed="rId3">
            <a:alphaModFix/>
          </a:blip>
          <a:srcRect b="-1" l="1103" r="0" t="524"/>
          <a:stretch/>
        </p:blipFill>
        <p:spPr>
          <a:xfrm>
            <a:off x="4343399" y="2781300"/>
            <a:ext cx="9601200" cy="718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19"/>
          <p:cNvGrpSpPr/>
          <p:nvPr/>
        </p:nvGrpSpPr>
        <p:grpSpPr>
          <a:xfrm>
            <a:off x="827355" y="2171700"/>
            <a:ext cx="7870289" cy="7332795"/>
            <a:chOff x="446355" y="0"/>
            <a:chExt cx="7870289" cy="7332795"/>
          </a:xfrm>
        </p:grpSpPr>
        <p:sp>
          <p:nvSpPr>
            <p:cNvPr id="403" name="Google Shape;403;p19"/>
            <p:cNvSpPr/>
            <p:nvPr/>
          </p:nvSpPr>
          <p:spPr>
            <a:xfrm rot="5400000">
              <a:off x="5231968" y="-2449193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 txBox="1"/>
            <p:nvPr/>
          </p:nvSpPr>
          <p:spPr>
            <a:xfrm>
              <a:off x="2708324" y="101838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200" lIns="232400" spcFirstLastPara="1" rIns="232400" wrap="square" tIns="1162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Age of the customers</a:t>
              </a:r>
              <a:endParaRPr b="0" i="0" sz="18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446355" y="0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 txBox="1"/>
            <p:nvPr/>
          </p:nvSpPr>
          <p:spPr>
            <a:xfrm>
              <a:off x="480589" y="34234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AGE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 rot="5400000">
              <a:off x="5231968" y="-1712839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 txBox="1"/>
            <p:nvPr/>
          </p:nvSpPr>
          <p:spPr>
            <a:xfrm>
              <a:off x="2708324" y="838192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Customer's previous loan applications were rejected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46355" y="740675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 txBox="1"/>
            <p:nvPr/>
          </p:nvSpPr>
          <p:spPr>
            <a:xfrm>
              <a:off x="480589" y="774909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PREV_STATUS_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REFUSED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 rot="5400000">
              <a:off x="5231968" y="-976486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 txBox="1"/>
            <p:nvPr/>
          </p:nvSpPr>
          <p:spPr>
            <a:xfrm>
              <a:off x="2708324" y="1574545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Customer gender as a vector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46355" y="1477029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 txBox="1"/>
            <p:nvPr/>
          </p:nvSpPr>
          <p:spPr>
            <a:xfrm>
              <a:off x="480589" y="1511263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CODE_GENDER_VEC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 rot="5400000">
              <a:off x="5231968" y="-240132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 txBox="1"/>
            <p:nvPr/>
          </p:nvSpPr>
          <p:spPr>
            <a:xfrm>
              <a:off x="2708324" y="2310899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Evaluate the area where customers live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446355" y="2213383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480589" y="2247617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REGION_RATING_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 rot="5400000">
              <a:off x="5231968" y="496221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 txBox="1"/>
            <p:nvPr/>
          </p:nvSpPr>
          <p:spPr>
            <a:xfrm>
              <a:off x="2708324" y="3047253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Previous loans had revolving contracts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46355" y="2949736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 txBox="1"/>
            <p:nvPr/>
          </p:nvSpPr>
          <p:spPr>
            <a:xfrm>
              <a:off x="480589" y="2983970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PREV_TYPE_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REVOLVING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 rot="5400000">
              <a:off x="5231968" y="1232575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 txBox="1"/>
            <p:nvPr/>
          </p:nvSpPr>
          <p:spPr>
            <a:xfrm>
              <a:off x="2708324" y="3783607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New customer in previous loan application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446355" y="3686090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480589" y="3720324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PREV_CLIENT_TYPE_NEW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 rot="5400000">
              <a:off x="5231968" y="1968929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 txBox="1"/>
            <p:nvPr/>
          </p:nvSpPr>
          <p:spPr>
            <a:xfrm>
              <a:off x="2708324" y="4519961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Price of product customer want to buy</a:t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46355" y="4422444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 txBox="1"/>
            <p:nvPr/>
          </p:nvSpPr>
          <p:spPr>
            <a:xfrm>
              <a:off x="480589" y="4456678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AMT_GOODS_PRICE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 rot="5400000">
              <a:off x="5231968" y="2705283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 txBox="1"/>
            <p:nvPr/>
          </p:nvSpPr>
          <p:spPr>
            <a:xfrm>
              <a:off x="2708324" y="5256315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Total days of customer experience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46355" y="5158798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 txBox="1"/>
            <p:nvPr/>
          </p:nvSpPr>
          <p:spPr>
            <a:xfrm>
              <a:off x="480589" y="5193032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DAYS_EMPLOYED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 rot="5400000">
              <a:off x="5231968" y="3441636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 txBox="1"/>
            <p:nvPr/>
          </p:nvSpPr>
          <p:spPr>
            <a:xfrm>
              <a:off x="2708324" y="5992668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Total customer prepayment ratio on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446355" y="5895152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 txBox="1"/>
            <p:nvPr/>
          </p:nvSpPr>
          <p:spPr>
            <a:xfrm>
              <a:off x="480589" y="5929386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PREV_RATE_DOWN_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PAYMENT_SUM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 rot="5400000">
              <a:off x="5231968" y="4177990"/>
              <a:ext cx="561031" cy="560832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 txBox="1"/>
            <p:nvPr/>
          </p:nvSpPr>
          <p:spPr>
            <a:xfrm>
              <a:off x="2708324" y="6729022"/>
              <a:ext cx="5580933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 Average customer prepayment ratio on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446355" y="6631506"/>
              <a:ext cx="2261968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480589" y="6665740"/>
              <a:ext cx="2193500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PREV_RATE_DOWN_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PAYMENT_MEAN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43" name="Google Shape;443;p19"/>
          <p:cNvSpPr/>
          <p:nvPr/>
        </p:nvSpPr>
        <p:spPr>
          <a:xfrm>
            <a:off x="5693402" y="778183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 SELECTION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9556376" y="2176020"/>
            <a:ext cx="8118774" cy="7328474"/>
            <a:chOff x="460448" y="4321"/>
            <a:chExt cx="8118774" cy="7328474"/>
          </a:xfrm>
        </p:grpSpPr>
        <p:sp>
          <p:nvSpPr>
            <p:cNvPr id="445" name="Google Shape;445;p19"/>
            <p:cNvSpPr/>
            <p:nvPr/>
          </p:nvSpPr>
          <p:spPr>
            <a:xfrm rot="5400000">
              <a:off x="5406012" y="-2537728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2793834" y="101837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200" lIns="232400" spcFirstLastPara="1" rIns="232400" wrap="square" tIns="1162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Credit score from others</a:t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460448" y="4321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 txBox="1"/>
            <p:nvPr/>
          </p:nvSpPr>
          <p:spPr>
            <a:xfrm>
              <a:off x="494682" y="38555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EXT_SOURCE_2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 rot="5400000">
              <a:off x="5406012" y="-1801374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2793834" y="838191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200" lIns="232400" spcFirstLastPara="1" rIns="232400" wrap="square" tIns="1162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    Total number of customer prepayments on previous loans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460448" y="740675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 txBox="1"/>
            <p:nvPr/>
          </p:nvSpPr>
          <p:spPr>
            <a:xfrm>
              <a:off x="494682" y="774909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PREV_PAYMENT_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COUNT_SUM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 rot="5400000">
              <a:off x="5406012" y="-1065020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 txBox="1"/>
            <p:nvPr/>
          </p:nvSpPr>
          <p:spPr>
            <a:xfrm>
              <a:off x="2793834" y="1574545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6200" lIns="232400" spcFirstLastPara="1" rIns="232400" wrap="square" tIns="1162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Average number of customer prepayments on previous loans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460448" y="1477029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 txBox="1"/>
            <p:nvPr/>
          </p:nvSpPr>
          <p:spPr>
            <a:xfrm>
              <a:off x="494682" y="1511263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PREV_PAYMENT_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COUNT_MEAN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 rot="5400000">
              <a:off x="5406012" y="-328666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 txBox="1"/>
            <p:nvPr/>
          </p:nvSpPr>
          <p:spPr>
            <a:xfrm>
              <a:off x="2793834" y="2310899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Average customer installment amount on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460448" y="2213383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 txBox="1"/>
            <p:nvPr/>
          </p:nvSpPr>
          <p:spPr>
            <a:xfrm>
              <a:off x="494682" y="2247617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PREV_ANNUITY_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MEAN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 rot="5400000">
              <a:off x="5406012" y="407686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 txBox="1"/>
            <p:nvPr/>
          </p:nvSpPr>
          <p:spPr>
            <a:xfrm>
              <a:off x="2793834" y="3047252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Customer work group as a vector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460448" y="2949736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 txBox="1"/>
            <p:nvPr/>
          </p:nvSpPr>
          <p:spPr>
            <a:xfrm>
              <a:off x="494682" y="2983970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job_group_vec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 rot="5400000">
              <a:off x="5406012" y="1144040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 txBox="1"/>
            <p:nvPr/>
          </p:nvSpPr>
          <p:spPr>
            <a:xfrm>
              <a:off x="2793834" y="3783606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Cash loans type in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460448" y="3686090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 txBox="1"/>
            <p:nvPr/>
          </p:nvSpPr>
          <p:spPr>
            <a:xfrm>
              <a:off x="494682" y="3720324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PREV_TYPE_CASH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 rot="5400000">
              <a:off x="5406012" y="1880394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 txBox="1"/>
            <p:nvPr/>
          </p:nvSpPr>
          <p:spPr>
            <a:xfrm>
              <a:off x="2793834" y="4519960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Previous loans with approved status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60448" y="4422444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 txBox="1"/>
            <p:nvPr/>
          </p:nvSpPr>
          <p:spPr>
            <a:xfrm>
              <a:off x="494682" y="4456678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PREV_STATUS_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APPROVED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 rot="5400000">
              <a:off x="5406012" y="2616748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 txBox="1"/>
            <p:nvPr/>
          </p:nvSpPr>
          <p:spPr>
            <a:xfrm>
              <a:off x="2793834" y="5256314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Total prepayments on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60448" y="5158798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 txBox="1"/>
            <p:nvPr/>
          </p:nvSpPr>
          <p:spPr>
            <a:xfrm>
              <a:off x="494682" y="5193032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PREV_DOWN_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Fira Sans"/>
                <a:buNone/>
              </a:pPr>
              <a:r>
                <a:rPr lang="en-US" sz="18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PAYMENT_SUM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 rot="5400000">
              <a:off x="5406012" y="3353102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 txBox="1"/>
            <p:nvPr/>
          </p:nvSpPr>
          <p:spPr>
            <a:xfrm>
              <a:off x="2793834" y="5992668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Average prepayments on previous loans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60448" y="5895152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 txBox="1"/>
            <p:nvPr/>
          </p:nvSpPr>
          <p:spPr>
            <a:xfrm>
              <a:off x="494682" y="5929386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PREV_DOWN_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PAYMENT_MEAN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 rot="5400000">
              <a:off x="5406012" y="4089456"/>
              <a:ext cx="561031" cy="57853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 txBox="1"/>
            <p:nvPr/>
          </p:nvSpPr>
          <p:spPr>
            <a:xfrm>
              <a:off x="2793834" y="6729022"/>
              <a:ext cx="5758002" cy="506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	    Type of customer in previous loan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60448" y="6631506"/>
              <a:ext cx="2333384" cy="701289"/>
            </a:xfrm>
            <a:prstGeom prst="roundRect">
              <a:avLst>
                <a:gd fmla="val 16667" name="adj"/>
              </a:avLst>
            </a:prstGeom>
            <a:solidFill>
              <a:srgbClr val="EF243C">
                <a:alpha val="40000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 txBox="1"/>
            <p:nvPr/>
          </p:nvSpPr>
          <p:spPr>
            <a:xfrm>
              <a:off x="494682" y="6665740"/>
              <a:ext cx="2264916" cy="6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PREV_TYPE_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CONSUMER</a:t>
              </a:r>
              <a:endPara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2269569" y="1862312"/>
            <a:ext cx="5921064" cy="679347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557767" y="7550632"/>
            <a:ext cx="2752363" cy="2787403"/>
          </a:xfrm>
          <a:custGeom>
            <a:rect b="b" l="l" r="r" t="t"/>
            <a:pathLst>
              <a:path extrusionOk="0" h="4293616" w="4239641">
                <a:moveTo>
                  <a:pt x="2355723" y="15494"/>
                </a:moveTo>
                <a:cubicBezTo>
                  <a:pt x="2628011" y="22606"/>
                  <a:pt x="2902458" y="95758"/>
                  <a:pt x="3154934" y="241554"/>
                </a:cubicBezTo>
                <a:cubicBezTo>
                  <a:pt x="3962908" y="708025"/>
                  <a:pt x="4239641" y="1741170"/>
                  <a:pt x="3773170" y="2549017"/>
                </a:cubicBezTo>
                <a:cubicBezTo>
                  <a:pt x="3646170" y="2768981"/>
                  <a:pt x="3519170" y="2988945"/>
                  <a:pt x="3392170" y="3208909"/>
                </a:cubicBezTo>
                <a:cubicBezTo>
                  <a:pt x="2925699" y="4016883"/>
                  <a:pt x="1892554" y="4293616"/>
                  <a:pt x="1084707" y="3827145"/>
                </a:cubicBezTo>
                <a:cubicBezTo>
                  <a:pt x="276860" y="3360801"/>
                  <a:pt x="0" y="2327783"/>
                  <a:pt x="466471" y="1519809"/>
                </a:cubicBezTo>
                <a:lnTo>
                  <a:pt x="847471" y="859917"/>
                </a:lnTo>
                <a:cubicBezTo>
                  <a:pt x="1168146" y="304419"/>
                  <a:pt x="1756664" y="0"/>
                  <a:pt x="2355723" y="15494"/>
                </a:cubicBezTo>
                <a:close/>
              </a:path>
            </a:pathLst>
          </a:custGeom>
          <a:solidFill>
            <a:srgbClr val="FF2A48">
              <a:alpha val="8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0578641" y="1866900"/>
            <a:ext cx="5921064" cy="679342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2171117" y="7540957"/>
            <a:ext cx="2737211" cy="2772057"/>
          </a:xfrm>
          <a:custGeom>
            <a:rect b="b" l="l" r="r" t="t"/>
            <a:pathLst>
              <a:path extrusionOk="0" h="4293616" w="4239641">
                <a:moveTo>
                  <a:pt x="2355723" y="15494"/>
                </a:moveTo>
                <a:cubicBezTo>
                  <a:pt x="2628011" y="22606"/>
                  <a:pt x="2902458" y="95758"/>
                  <a:pt x="3154934" y="241554"/>
                </a:cubicBezTo>
                <a:cubicBezTo>
                  <a:pt x="3962908" y="708025"/>
                  <a:pt x="4239641" y="1741170"/>
                  <a:pt x="3773170" y="2549017"/>
                </a:cubicBezTo>
                <a:cubicBezTo>
                  <a:pt x="3646170" y="2768981"/>
                  <a:pt x="3519170" y="2988945"/>
                  <a:pt x="3392170" y="3208909"/>
                </a:cubicBezTo>
                <a:cubicBezTo>
                  <a:pt x="2925699" y="4016883"/>
                  <a:pt x="1892554" y="4293616"/>
                  <a:pt x="1084707" y="3827145"/>
                </a:cubicBezTo>
                <a:cubicBezTo>
                  <a:pt x="276860" y="3360801"/>
                  <a:pt x="0" y="2327783"/>
                  <a:pt x="466471" y="1519809"/>
                </a:cubicBezTo>
                <a:lnTo>
                  <a:pt x="847471" y="859917"/>
                </a:lnTo>
                <a:cubicBezTo>
                  <a:pt x="1168146" y="304419"/>
                  <a:pt x="1756664" y="0"/>
                  <a:pt x="2355723" y="15494"/>
                </a:cubicBezTo>
                <a:close/>
              </a:path>
            </a:pathLst>
          </a:custGeom>
          <a:solidFill>
            <a:srgbClr val="FF2A48">
              <a:alpha val="8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269587" y="2535838"/>
            <a:ext cx="59210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DO HOANG ANH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0586353" y="2514828"/>
            <a:ext cx="59210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VUONG HOANG GIANG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124200" y="8714873"/>
            <a:ext cx="3678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A44498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2616750" y="8714873"/>
            <a:ext cx="18448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A44526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EF233C">
              <a:alpha val="8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CORE TEAM MEMBER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3382399" y="3418542"/>
            <a:ext cx="3667138" cy="366618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713307" y="3418542"/>
            <a:ext cx="3667138" cy="366618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of a child&#10;&#10;Description automatically generated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4201" y="3739233"/>
            <a:ext cx="2971800" cy="2858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ild&#10;&#10;Description automatically generated"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33503" y="3688835"/>
            <a:ext cx="3546942" cy="290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/>
          <p:nvPr/>
        </p:nvSpPr>
        <p:spPr>
          <a:xfrm>
            <a:off x="5693402" y="679688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CHOOSE THE BEST THRESHOLD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1025627" y="2131407"/>
            <a:ext cx="4226618" cy="1237429"/>
          </a:xfrm>
          <a:prstGeom prst="roundRect">
            <a:avLst>
              <a:gd fmla="val 16667" name="adj"/>
            </a:avLst>
          </a:prstGeom>
          <a:solidFill>
            <a:srgbClr val="EF243C">
              <a:alpha val="3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Threshold: 0.162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20"/>
          <p:cNvSpPr/>
          <p:nvPr/>
        </p:nvSpPr>
        <p:spPr>
          <a:xfrm>
            <a:off x="7030690" y="2099743"/>
            <a:ext cx="4226618" cy="1237429"/>
          </a:xfrm>
          <a:prstGeom prst="roundRect">
            <a:avLst>
              <a:gd fmla="val 16667" name="adj"/>
            </a:avLst>
          </a:prstGeom>
          <a:solidFill>
            <a:srgbClr val="EF243C">
              <a:alpha val="3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Precision: 0.88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graph with blue lines and red lines&#10;&#10;Description automatically generated" id="492" name="Google Shape;4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98" y="3622515"/>
            <a:ext cx="10258403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13035753" y="2099743"/>
            <a:ext cx="4226618" cy="1237429"/>
          </a:xfrm>
          <a:prstGeom prst="roundRect">
            <a:avLst>
              <a:gd fmla="val 16667" name="adj"/>
            </a:avLst>
          </a:prstGeom>
          <a:solidFill>
            <a:srgbClr val="EF243C">
              <a:alpha val="3960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AUC: 0.703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1"/>
          <p:cNvSpPr/>
          <p:nvPr/>
        </p:nvSpPr>
        <p:spPr>
          <a:xfrm>
            <a:off x="5693403" y="835559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>
              <a:alpha val="9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VALUE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confusion matrix&#10;&#10;Description automatically generated" id="499" name="Google Shape;4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99" y="3314699"/>
            <a:ext cx="7744315" cy="613674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 txBox="1"/>
          <p:nvPr/>
        </p:nvSpPr>
        <p:spPr>
          <a:xfrm>
            <a:off x="3120429" y="7243566"/>
            <a:ext cx="924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4776</a:t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2583926" y="4479924"/>
            <a:ext cx="1210049" cy="1053436"/>
          </a:xfrm>
          <a:prstGeom prst="rect">
            <a:avLst/>
          </a:prstGeom>
          <a:solidFill>
            <a:srgbClr val="6700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3120429" y="4673849"/>
            <a:ext cx="12907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62748</a:t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6203427" y="4272590"/>
            <a:ext cx="1210049" cy="1053436"/>
          </a:xfrm>
          <a:prstGeom prst="rect">
            <a:avLst/>
          </a:prstGeom>
          <a:solidFill>
            <a:srgbClr val="FFE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1"/>
          <p:cNvSpPr txBox="1"/>
          <p:nvPr/>
        </p:nvSpPr>
        <p:spPr>
          <a:xfrm>
            <a:off x="6715108" y="4673849"/>
            <a:ext cx="12907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2310</a:t>
            </a:r>
            <a:endParaRPr/>
          </a:p>
        </p:txBody>
      </p:sp>
      <p:sp>
        <p:nvSpPr>
          <p:cNvPr id="505" name="Google Shape;505;p21"/>
          <p:cNvSpPr txBox="1"/>
          <p:nvPr/>
        </p:nvSpPr>
        <p:spPr>
          <a:xfrm>
            <a:off x="6722196" y="7243566"/>
            <a:ext cx="924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864</a:t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2360828" y="2285840"/>
            <a:ext cx="13566341" cy="689385"/>
          </a:xfrm>
          <a:prstGeom prst="roundRect">
            <a:avLst>
              <a:gd fmla="val 16667" name="adj"/>
            </a:avLst>
          </a:prstGeom>
          <a:solidFill>
            <a:srgbClr val="EF243C">
              <a:alpha val="10196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Increase the ability to predict customers who are facing difficulty by </a:t>
            </a:r>
            <a:r>
              <a:rPr lang="en-US" sz="32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33%</a:t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>
            <a:off x="10515601" y="3689534"/>
            <a:ext cx="5791200" cy="243029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10519145" y="6383069"/>
            <a:ext cx="5791200" cy="243029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1"/>
          <p:cNvSpPr txBox="1"/>
          <p:nvPr/>
        </p:nvSpPr>
        <p:spPr>
          <a:xfrm>
            <a:off x="12115115" y="3903612"/>
            <a:ext cx="2592169" cy="5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ADVANTAGE</a:t>
            </a:r>
            <a:endParaRPr/>
          </a:p>
        </p:txBody>
      </p:sp>
      <p:sp>
        <p:nvSpPr>
          <p:cNvPr id="510" name="Google Shape;510;p21"/>
          <p:cNvSpPr txBox="1"/>
          <p:nvPr/>
        </p:nvSpPr>
        <p:spPr>
          <a:xfrm>
            <a:off x="11810998" y="6545980"/>
            <a:ext cx="3200401" cy="5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DISADVANTAGE</a:t>
            </a:r>
            <a:endParaRPr/>
          </a:p>
        </p:txBody>
      </p:sp>
      <p:sp>
        <p:nvSpPr>
          <p:cNvPr id="511" name="Google Shape;511;p21"/>
          <p:cNvSpPr txBox="1"/>
          <p:nvPr/>
        </p:nvSpPr>
        <p:spPr>
          <a:xfrm>
            <a:off x="11239977" y="4733131"/>
            <a:ext cx="434244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Precision:The model is accurate when </a:t>
            </a:r>
            <a:r>
              <a:rPr lang="en-US" sz="28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predicting difficulties</a:t>
            </a:r>
            <a:endParaRPr sz="2800">
              <a:solidFill>
                <a:srgbClr val="EF24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21"/>
          <p:cNvSpPr txBox="1"/>
          <p:nvPr/>
        </p:nvSpPr>
        <p:spPr>
          <a:xfrm>
            <a:off x="11239977" y="7293177"/>
            <a:ext cx="4687192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Recall: Indicating the model </a:t>
            </a:r>
            <a:r>
              <a:rPr lang="en-US" sz="28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misses many actual cases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customers in difficulty</a:t>
            </a:r>
            <a:endParaRPr sz="2800">
              <a:solidFill>
                <a:srgbClr val="EF243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tanding next to a large screen&#10;&#10;Description automatically generated" id="517" name="Google Shape;5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03680" y="-738950"/>
            <a:ext cx="14304880" cy="1176489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518" name="Google Shape;518;p22"/>
          <p:cNvSpPr txBox="1"/>
          <p:nvPr/>
        </p:nvSpPr>
        <p:spPr>
          <a:xfrm>
            <a:off x="10644232" y="5143500"/>
            <a:ext cx="7072482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APPLICATION</a:t>
            </a:r>
            <a:endParaRPr/>
          </a:p>
        </p:txBody>
      </p:sp>
      <p:sp>
        <p:nvSpPr>
          <p:cNvPr id="519" name="Google Shape;519;p22"/>
          <p:cNvSpPr/>
          <p:nvPr/>
        </p:nvSpPr>
        <p:spPr>
          <a:xfrm>
            <a:off x="0" y="5996529"/>
            <a:ext cx="5940552" cy="4290536"/>
          </a:xfrm>
          <a:custGeom>
            <a:rect b="b" l="l" r="r" t="t"/>
            <a:pathLst>
              <a:path extrusionOk="0" h="5720715" w="7920736">
                <a:moveTo>
                  <a:pt x="0" y="0"/>
                </a:moveTo>
                <a:lnTo>
                  <a:pt x="6762242" y="3904234"/>
                </a:lnTo>
                <a:cubicBezTo>
                  <a:pt x="7391527" y="4267581"/>
                  <a:pt x="7788022" y="4879086"/>
                  <a:pt x="7899654" y="5543804"/>
                </a:cubicBezTo>
                <a:lnTo>
                  <a:pt x="7920736" y="5720715"/>
                </a:lnTo>
                <a:lnTo>
                  <a:pt x="552831" y="5720715"/>
                </a:lnTo>
                <a:lnTo>
                  <a:pt x="0" y="540143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0" y="7578696"/>
            <a:ext cx="4451604" cy="2708243"/>
          </a:xfrm>
          <a:custGeom>
            <a:rect b="b" l="l" r="r" t="t"/>
            <a:pathLst>
              <a:path extrusionOk="0" h="3610991" w="5935472">
                <a:moveTo>
                  <a:pt x="0" y="0"/>
                </a:moveTo>
                <a:lnTo>
                  <a:pt x="5298694" y="3059176"/>
                </a:lnTo>
                <a:cubicBezTo>
                  <a:pt x="5436489" y="3138678"/>
                  <a:pt x="5562854" y="3230372"/>
                  <a:pt x="5677408" y="3331845"/>
                </a:cubicBezTo>
                <a:lnTo>
                  <a:pt x="5935472" y="3610991"/>
                </a:lnTo>
                <a:lnTo>
                  <a:pt x="0" y="3610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2"/>
          <p:cNvSpPr/>
          <p:nvPr/>
        </p:nvSpPr>
        <p:spPr>
          <a:xfrm rot="10800000">
            <a:off x="11248468" y="-50"/>
            <a:ext cx="6764293" cy="2783107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3"/>
          <p:cNvSpPr/>
          <p:nvPr/>
        </p:nvSpPr>
        <p:spPr>
          <a:xfrm rot="-5400000">
            <a:off x="3261620" y="5270051"/>
            <a:ext cx="2401634" cy="2098167"/>
          </a:xfrm>
          <a:custGeom>
            <a:rect b="b" l="l" r="r" t="t"/>
            <a:pathLst>
              <a:path extrusionOk="0" h="2797556" w="3202178">
                <a:moveTo>
                  <a:pt x="1219327" y="15494"/>
                </a:moveTo>
                <a:cubicBezTo>
                  <a:pt x="1437767" y="0"/>
                  <a:pt x="1662938" y="47498"/>
                  <a:pt x="1866900" y="165100"/>
                </a:cubicBezTo>
                <a:lnTo>
                  <a:pt x="2472182" y="514604"/>
                </a:lnTo>
                <a:cubicBezTo>
                  <a:pt x="3015869" y="828548"/>
                  <a:pt x="3202178" y="1523746"/>
                  <a:pt x="2888234" y="2067560"/>
                </a:cubicBezTo>
                <a:cubicBezTo>
                  <a:pt x="2574290" y="2611374"/>
                  <a:pt x="1879092" y="2797556"/>
                  <a:pt x="1335278" y="2483612"/>
                </a:cubicBezTo>
                <a:lnTo>
                  <a:pt x="729996" y="2134235"/>
                </a:lnTo>
                <a:cubicBezTo>
                  <a:pt x="186309" y="1820291"/>
                  <a:pt x="0" y="1124966"/>
                  <a:pt x="313944" y="581279"/>
                </a:cubicBezTo>
                <a:cubicBezTo>
                  <a:pt x="510159" y="241427"/>
                  <a:pt x="855218" y="41275"/>
                  <a:pt x="1219327" y="15494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5365337" y="3166388"/>
            <a:ext cx="2401634" cy="2098166"/>
          </a:xfrm>
          <a:custGeom>
            <a:rect b="b" l="l" r="r" t="t"/>
            <a:pathLst>
              <a:path extrusionOk="0" h="2797556" w="3202178">
                <a:moveTo>
                  <a:pt x="1219327" y="15494"/>
                </a:moveTo>
                <a:cubicBezTo>
                  <a:pt x="1437767" y="0"/>
                  <a:pt x="1662938" y="47498"/>
                  <a:pt x="1866900" y="165100"/>
                </a:cubicBezTo>
                <a:lnTo>
                  <a:pt x="2472182" y="514604"/>
                </a:lnTo>
                <a:cubicBezTo>
                  <a:pt x="3015869" y="828548"/>
                  <a:pt x="3202178" y="1523746"/>
                  <a:pt x="2888234" y="2067560"/>
                </a:cubicBezTo>
                <a:cubicBezTo>
                  <a:pt x="2574290" y="2611374"/>
                  <a:pt x="1879092" y="2797556"/>
                  <a:pt x="1335278" y="2483612"/>
                </a:cubicBezTo>
                <a:lnTo>
                  <a:pt x="729996" y="2134235"/>
                </a:lnTo>
                <a:cubicBezTo>
                  <a:pt x="186309" y="1820291"/>
                  <a:pt x="0" y="1124966"/>
                  <a:pt x="313944" y="581279"/>
                </a:cubicBezTo>
                <a:cubicBezTo>
                  <a:pt x="510159" y="241427"/>
                  <a:pt x="855218" y="41275"/>
                  <a:pt x="1219327" y="15494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3"/>
          <p:cNvSpPr/>
          <p:nvPr/>
        </p:nvSpPr>
        <p:spPr>
          <a:xfrm rot="5400000">
            <a:off x="7469003" y="5270105"/>
            <a:ext cx="2401633" cy="2098167"/>
          </a:xfrm>
          <a:custGeom>
            <a:rect b="b" l="l" r="r" t="t"/>
            <a:pathLst>
              <a:path extrusionOk="0" h="2797556" w="3202178">
                <a:moveTo>
                  <a:pt x="1219327" y="15494"/>
                </a:moveTo>
                <a:cubicBezTo>
                  <a:pt x="1437767" y="0"/>
                  <a:pt x="1662938" y="47498"/>
                  <a:pt x="1866900" y="165100"/>
                </a:cubicBezTo>
                <a:lnTo>
                  <a:pt x="2472182" y="514604"/>
                </a:lnTo>
                <a:cubicBezTo>
                  <a:pt x="3015869" y="828548"/>
                  <a:pt x="3202178" y="1523746"/>
                  <a:pt x="2888234" y="2067560"/>
                </a:cubicBezTo>
                <a:cubicBezTo>
                  <a:pt x="2574290" y="2611374"/>
                  <a:pt x="1879092" y="2797556"/>
                  <a:pt x="1335278" y="2483612"/>
                </a:cubicBezTo>
                <a:lnTo>
                  <a:pt x="729996" y="2134235"/>
                </a:lnTo>
                <a:cubicBezTo>
                  <a:pt x="186309" y="1820291"/>
                  <a:pt x="0" y="1124966"/>
                  <a:pt x="313944" y="581279"/>
                </a:cubicBezTo>
                <a:cubicBezTo>
                  <a:pt x="510159" y="241427"/>
                  <a:pt x="855218" y="41275"/>
                  <a:pt x="1219327" y="15494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3"/>
          <p:cNvSpPr/>
          <p:nvPr/>
        </p:nvSpPr>
        <p:spPr>
          <a:xfrm rot="10800000">
            <a:off x="5365285" y="7373768"/>
            <a:ext cx="2401633" cy="2098166"/>
          </a:xfrm>
          <a:custGeom>
            <a:rect b="b" l="l" r="r" t="t"/>
            <a:pathLst>
              <a:path extrusionOk="0" h="2797556" w="3202178">
                <a:moveTo>
                  <a:pt x="1219327" y="15494"/>
                </a:moveTo>
                <a:cubicBezTo>
                  <a:pt x="1437767" y="0"/>
                  <a:pt x="1662938" y="47498"/>
                  <a:pt x="1866900" y="165100"/>
                </a:cubicBezTo>
                <a:lnTo>
                  <a:pt x="2472182" y="514604"/>
                </a:lnTo>
                <a:cubicBezTo>
                  <a:pt x="3015869" y="828548"/>
                  <a:pt x="3202178" y="1523746"/>
                  <a:pt x="2888234" y="2067560"/>
                </a:cubicBezTo>
                <a:cubicBezTo>
                  <a:pt x="2574290" y="2611374"/>
                  <a:pt x="1879092" y="2797556"/>
                  <a:pt x="1335278" y="2483612"/>
                </a:cubicBezTo>
                <a:lnTo>
                  <a:pt x="729996" y="2134235"/>
                </a:lnTo>
                <a:cubicBezTo>
                  <a:pt x="186309" y="1820291"/>
                  <a:pt x="0" y="1124966"/>
                  <a:pt x="313944" y="581279"/>
                </a:cubicBezTo>
                <a:cubicBezTo>
                  <a:pt x="510159" y="241427"/>
                  <a:pt x="855218" y="41275"/>
                  <a:pt x="1219327" y="15494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3"/>
          <p:cNvSpPr txBox="1"/>
          <p:nvPr/>
        </p:nvSpPr>
        <p:spPr>
          <a:xfrm>
            <a:off x="105444" y="2779279"/>
            <a:ext cx="3800261" cy="1571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EASY TO UNDERSTAND</a:t>
            </a:r>
            <a:endParaRPr/>
          </a:p>
        </p:txBody>
      </p:sp>
      <p:sp>
        <p:nvSpPr>
          <p:cNvPr id="531" name="Google Shape;531;p23"/>
          <p:cNvSpPr txBox="1"/>
          <p:nvPr/>
        </p:nvSpPr>
        <p:spPr>
          <a:xfrm>
            <a:off x="304799" y="8151418"/>
            <a:ext cx="3600905" cy="1571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HIGH APPLICABILITY</a:t>
            </a:r>
            <a:endParaRPr/>
          </a:p>
        </p:txBody>
      </p:sp>
      <p:sp>
        <p:nvSpPr>
          <p:cNvPr id="532" name="Google Shape;532;p23"/>
          <p:cNvSpPr txBox="1"/>
          <p:nvPr/>
        </p:nvSpPr>
        <p:spPr>
          <a:xfrm>
            <a:off x="8596172" y="2779278"/>
            <a:ext cx="2757628" cy="1571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HIGH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PRECISION</a:t>
            </a:r>
            <a:endParaRPr/>
          </a:p>
        </p:txBody>
      </p:sp>
      <p:sp>
        <p:nvSpPr>
          <p:cNvPr id="533" name="Google Shape;533;p23"/>
          <p:cNvSpPr txBox="1"/>
          <p:nvPr/>
        </p:nvSpPr>
        <p:spPr>
          <a:xfrm>
            <a:off x="8596172" y="8151419"/>
            <a:ext cx="3965551" cy="1571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EASY TO UPDATE</a:t>
            </a:r>
            <a:endParaRPr/>
          </a:p>
        </p:txBody>
      </p:sp>
      <p:sp>
        <p:nvSpPr>
          <p:cNvPr id="534" name="Google Shape;534;p23"/>
          <p:cNvSpPr/>
          <p:nvPr/>
        </p:nvSpPr>
        <p:spPr>
          <a:xfrm>
            <a:off x="5689289" y="5519061"/>
            <a:ext cx="1753624" cy="1600199"/>
          </a:xfrm>
          <a:prstGeom prst="roundRect">
            <a:avLst>
              <a:gd fmla="val 19322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b="1" lang="en-US" sz="3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MINI APP</a:t>
            </a:r>
            <a:endParaRPr sz="36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A white check mark in a target&#10;&#10;Description automatically generated" id="535" name="Google Shape;5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472" y="5693565"/>
            <a:ext cx="1216123" cy="1194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ogo with a black background&#10;&#10;Description automatically generated" id="536" name="Google Shape;5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6921" y="7867252"/>
            <a:ext cx="1238359" cy="1238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outline of a head with a gear inside&#10;&#10;Description automatically generated" id="537" name="Google Shape;5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9791" y="3477548"/>
            <a:ext cx="1235489" cy="1235489"/>
          </a:xfrm>
          <a:prstGeom prst="rect">
            <a:avLst/>
          </a:prstGeom>
          <a:noFill/>
          <a:ln>
            <a:noFill/>
          </a:ln>
          <a:effectLst>
            <a:reflection blurRad="0" dir="5400000" dist="50800" endA="0" endPos="0" kx="0" rotWithShape="0" algn="bl" stA="45000" stPos="0" sy="-100000" ky="0"/>
          </a:effectLst>
        </p:spPr>
      </p:pic>
      <p:pic>
        <p:nvPicPr>
          <p:cNvPr descr="A black background with white squares&#10;&#10;Description automatically generated" id="538" name="Google Shape;53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1904" y="5750315"/>
            <a:ext cx="1137638" cy="1137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23"/>
          <p:cNvCxnSpPr>
            <a:stCxn id="530" idx="3"/>
            <a:endCxn id="537" idx="1"/>
          </p:cNvCxnSpPr>
          <p:nvPr/>
        </p:nvCxnSpPr>
        <p:spPr>
          <a:xfrm>
            <a:off x="3905705" y="3565264"/>
            <a:ext cx="2044200" cy="530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540" name="Google Shape;540;p23"/>
          <p:cNvCxnSpPr>
            <a:stCxn id="536" idx="3"/>
            <a:endCxn id="533" idx="1"/>
          </p:cNvCxnSpPr>
          <p:nvPr/>
        </p:nvCxnSpPr>
        <p:spPr>
          <a:xfrm>
            <a:off x="7185280" y="8486432"/>
            <a:ext cx="1410900" cy="45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541" name="Google Shape;541;p23"/>
          <p:cNvCxnSpPr>
            <a:stCxn id="538" idx="2"/>
            <a:endCxn id="531" idx="3"/>
          </p:cNvCxnSpPr>
          <p:nvPr/>
        </p:nvCxnSpPr>
        <p:spPr>
          <a:xfrm rot="5400000">
            <a:off x="3128573" y="7665103"/>
            <a:ext cx="2049300" cy="495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542" name="Google Shape;542;p23"/>
          <p:cNvCxnSpPr>
            <a:stCxn id="535" idx="3"/>
            <a:endCxn id="532" idx="2"/>
          </p:cNvCxnSpPr>
          <p:nvPr/>
        </p:nvCxnSpPr>
        <p:spPr>
          <a:xfrm flipH="1" rot="10800000">
            <a:off x="9387595" y="4351259"/>
            <a:ext cx="587400" cy="1939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543" name="Google Shape;543;p23"/>
          <p:cNvSpPr/>
          <p:nvPr/>
        </p:nvSpPr>
        <p:spPr>
          <a:xfrm>
            <a:off x="5693403" y="889548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CRITERIA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12398102" y="2227141"/>
            <a:ext cx="4953090" cy="495311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3"/>
          <p:cNvSpPr/>
          <p:nvPr/>
        </p:nvSpPr>
        <p:spPr>
          <a:xfrm>
            <a:off x="11582400" y="7662835"/>
            <a:ext cx="6400820" cy="209818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https://s.pro.vn/FMyl</a:t>
            </a:r>
            <a:endParaRPr b="1" sz="4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qr code with black squares&#10;&#10;Description automatically generated" id="546" name="Google Shape;54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29009" y="2443199"/>
            <a:ext cx="4568219" cy="444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4"/>
          <p:cNvSpPr/>
          <p:nvPr/>
        </p:nvSpPr>
        <p:spPr>
          <a:xfrm>
            <a:off x="12393459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4"/>
          <p:cNvSpPr/>
          <p:nvPr/>
        </p:nvSpPr>
        <p:spPr>
          <a:xfrm>
            <a:off x="1059356" y="2925984"/>
            <a:ext cx="4842987" cy="59171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4"/>
          <p:cNvSpPr/>
          <p:nvPr/>
        </p:nvSpPr>
        <p:spPr>
          <a:xfrm>
            <a:off x="6722543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4"/>
          <p:cNvSpPr/>
          <p:nvPr/>
        </p:nvSpPr>
        <p:spPr>
          <a:xfrm>
            <a:off x="2361269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4"/>
          <p:cNvSpPr/>
          <p:nvPr/>
        </p:nvSpPr>
        <p:spPr>
          <a:xfrm>
            <a:off x="8080687" y="7814215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4"/>
          <p:cNvSpPr txBox="1"/>
          <p:nvPr/>
        </p:nvSpPr>
        <p:spPr>
          <a:xfrm>
            <a:off x="1488035" y="5190585"/>
            <a:ext cx="3769765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functionality to </a:t>
            </a:r>
            <a:r>
              <a:rPr lang="en-US" sz="28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convert relevant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outputs or inputs into string format for enhanced compatibility and data handling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24"/>
          <p:cNvSpPr txBox="1"/>
          <p:nvPr/>
        </p:nvSpPr>
        <p:spPr>
          <a:xfrm>
            <a:off x="1089072" y="434526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CONVERT TO STRING</a:t>
            </a:r>
            <a:endParaRPr/>
          </a:p>
        </p:txBody>
      </p:sp>
      <p:sp>
        <p:nvSpPr>
          <p:cNvPr id="558" name="Google Shape;558;p24"/>
          <p:cNvSpPr/>
          <p:nvPr/>
        </p:nvSpPr>
        <p:spPr>
          <a:xfrm>
            <a:off x="13703193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7F7F7F">
              <a:alpha val="7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4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COMPLETE APP</a:t>
            </a:r>
            <a:endParaRPr/>
          </a:p>
        </p:txBody>
      </p:sp>
      <p:sp>
        <p:nvSpPr>
          <p:cNvPr id="560" name="Google Shape;560;p24"/>
          <p:cNvSpPr txBox="1"/>
          <p:nvPr/>
        </p:nvSpPr>
        <p:spPr>
          <a:xfrm>
            <a:off x="12878821" y="5190585"/>
            <a:ext cx="3872261" cy="2051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Including all variables allows the model and using additional models to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improving its accuracy and predictive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power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4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BETTER INTERRFACE</a:t>
            </a:r>
            <a:endParaRPr/>
          </a:p>
        </p:txBody>
      </p:sp>
      <p:sp>
        <p:nvSpPr>
          <p:cNvPr id="562" name="Google Shape;562;p24"/>
          <p:cNvSpPr txBox="1"/>
          <p:nvPr/>
        </p:nvSpPr>
        <p:spPr>
          <a:xfrm>
            <a:off x="7231953" y="5190585"/>
            <a:ext cx="3960736" cy="2051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 more </a:t>
            </a:r>
            <a:r>
              <a:rPr lang="en-US" sz="28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user-friendly interface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streamline interactions with the model, improving usability and accessibility</a:t>
            </a:r>
            <a:endParaRPr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EXPANSION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and white logo&#10;&#10;Description automatically generated" id="564" name="Google Shape;5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637" y="2415776"/>
            <a:ext cx="1032873" cy="1032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ine drawing of a computer screen&#10;&#10;Description automatically generated" id="565" name="Google Shape;5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4195" y="8392039"/>
            <a:ext cx="1096252" cy="109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ine drawing of a graph and a clock&#10;&#10;Description automatically generated" id="566" name="Google Shape;56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64665" y="2275697"/>
            <a:ext cx="1300574" cy="13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/>
          <p:nvPr/>
        </p:nvSpPr>
        <p:spPr>
          <a:xfrm rot="1800000">
            <a:off x="10547900" y="6210738"/>
            <a:ext cx="3937826" cy="1059751"/>
          </a:xfrm>
          <a:custGeom>
            <a:rect b="b" l="l" r="r" t="t"/>
            <a:pathLst>
              <a:path extrusionOk="0" h="1413002" w="5250434">
                <a:moveTo>
                  <a:pt x="0" y="706501"/>
                </a:moveTo>
                <a:cubicBezTo>
                  <a:pt x="0" y="316230"/>
                  <a:pt x="316230" y="0"/>
                  <a:pt x="706501" y="0"/>
                </a:cubicBezTo>
                <a:lnTo>
                  <a:pt x="4543933" y="0"/>
                </a:lnTo>
                <a:cubicBezTo>
                  <a:pt x="4934077" y="0"/>
                  <a:pt x="5250434" y="316230"/>
                  <a:pt x="5250434" y="706501"/>
                </a:cubicBezTo>
                <a:cubicBezTo>
                  <a:pt x="5250434" y="1096772"/>
                  <a:pt x="4934204" y="1413002"/>
                  <a:pt x="4543933" y="1413002"/>
                </a:cubicBezTo>
                <a:lnTo>
                  <a:pt x="706501" y="1413002"/>
                </a:lnTo>
                <a:cubicBezTo>
                  <a:pt x="316230" y="1412875"/>
                  <a:pt x="0" y="1096645"/>
                  <a:pt x="0" y="706501"/>
                </a:cubicBezTo>
                <a:close/>
              </a:path>
            </a:pathLst>
          </a:custGeom>
          <a:solidFill>
            <a:srgbClr val="FF2A48">
              <a:alpha val="2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685800" y="2709668"/>
            <a:ext cx="17129283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 txBox="1"/>
          <p:nvPr/>
        </p:nvSpPr>
        <p:spPr>
          <a:xfrm>
            <a:off x="5078492" y="1686279"/>
            <a:ext cx="8131016" cy="5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72929"/>
                </a:solidFill>
                <a:latin typeface="Ultra"/>
                <a:ea typeface="Ultra"/>
                <a:cs typeface="Ultra"/>
                <a:sym typeface="Ultra"/>
              </a:rPr>
              <a:t>REFERENCE SOURCE</a:t>
            </a:r>
            <a:endParaRPr/>
          </a:p>
        </p:txBody>
      </p:sp>
      <p:sp>
        <p:nvSpPr>
          <p:cNvPr id="574" name="Google Shape;574;p25"/>
          <p:cNvSpPr txBox="1"/>
          <p:nvPr/>
        </p:nvSpPr>
        <p:spPr>
          <a:xfrm>
            <a:off x="1028695" y="3448203"/>
            <a:ext cx="167863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https://www.kaggle.com/code/kmanojus/classification-regression-problem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https://www.kaggle.com/code/gpreda/home-credit-default-risk-extensive-eda/notebook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https://www.kaggle.com/code/willkoehrsen/start-here-a-gentle-introduction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https://www.kaggle.com/code/phamdinhkhanh/home-credit-default-risk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https://www.kaggle.com/competitions/home-credit-default-risk/discussion/63032</a:t>
            </a:r>
            <a:endParaRPr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"/>
          <p:cNvSpPr txBox="1"/>
          <p:nvPr/>
        </p:nvSpPr>
        <p:spPr>
          <a:xfrm>
            <a:off x="9464463" y="4276202"/>
            <a:ext cx="803563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THANK YOU</a:t>
            </a: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0" y="783420"/>
            <a:ext cx="9553861" cy="9503569"/>
          </a:xfrm>
          <a:custGeom>
            <a:rect b="b" l="l" r="r" t="t"/>
            <a:pathLst>
              <a:path extrusionOk="0" h="12671425" w="12738481">
                <a:moveTo>
                  <a:pt x="2338324" y="28575"/>
                </a:moveTo>
                <a:cubicBezTo>
                  <a:pt x="3612515" y="0"/>
                  <a:pt x="4910328" y="309372"/>
                  <a:pt x="6094730" y="993140"/>
                </a:cubicBezTo>
                <a:lnTo>
                  <a:pt x="8112506" y="2158111"/>
                </a:lnTo>
                <a:cubicBezTo>
                  <a:pt x="11558016" y="4147312"/>
                  <a:pt x="12738481" y="8553069"/>
                  <a:pt x="10749280" y="11998579"/>
                </a:cubicBezTo>
                <a:cubicBezTo>
                  <a:pt x="10624947" y="12213972"/>
                  <a:pt x="10491216" y="12420473"/>
                  <a:pt x="10348849" y="12617832"/>
                </a:cubicBezTo>
                <a:lnTo>
                  <a:pt x="10305923" y="12671425"/>
                </a:lnTo>
                <a:lnTo>
                  <a:pt x="0" y="12671425"/>
                </a:lnTo>
                <a:lnTo>
                  <a:pt x="0" y="473583"/>
                </a:lnTo>
                <a:lnTo>
                  <a:pt x="296799" y="370840"/>
                </a:lnTo>
                <a:cubicBezTo>
                  <a:pt x="955421" y="160274"/>
                  <a:pt x="1643380" y="44196"/>
                  <a:pt x="2338324" y="2857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5590" r="-3630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6"/>
          <p:cNvSpPr/>
          <p:nvPr/>
        </p:nvSpPr>
        <p:spPr>
          <a:xfrm>
            <a:off x="5352876" y="8642823"/>
            <a:ext cx="3996214" cy="1644206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6"/>
          <p:cNvSpPr/>
          <p:nvPr/>
        </p:nvSpPr>
        <p:spPr>
          <a:xfrm>
            <a:off x="29127" y="0"/>
            <a:ext cx="5800249" cy="2679572"/>
          </a:xfrm>
          <a:custGeom>
            <a:rect b="b" l="l" r="r" t="t"/>
            <a:pathLst>
              <a:path extrusionOk="0" h="3572764" w="7733665">
                <a:moveTo>
                  <a:pt x="0" y="0"/>
                </a:moveTo>
                <a:lnTo>
                  <a:pt x="5311267" y="0"/>
                </a:lnTo>
                <a:lnTo>
                  <a:pt x="6880987" y="906272"/>
                </a:lnTo>
                <a:cubicBezTo>
                  <a:pt x="7516114" y="1272921"/>
                  <a:pt x="7733665" y="2085086"/>
                  <a:pt x="7367016" y="2720086"/>
                </a:cubicBezTo>
                <a:cubicBezTo>
                  <a:pt x="7000367" y="3355213"/>
                  <a:pt x="6188202" y="3572764"/>
                  <a:pt x="5553202" y="3206115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6"/>
          <p:cNvSpPr/>
          <p:nvPr/>
        </p:nvSpPr>
        <p:spPr>
          <a:xfrm rot="1800000">
            <a:off x="1661008" y="1389926"/>
            <a:ext cx="2536413" cy="411385"/>
          </a:xfrm>
          <a:custGeom>
            <a:rect b="b" l="l" r="r" t="t"/>
            <a:pathLst>
              <a:path extrusionOk="0" h="548513" w="3381883">
                <a:moveTo>
                  <a:pt x="0" y="274193"/>
                </a:moveTo>
                <a:cubicBezTo>
                  <a:pt x="0" y="122809"/>
                  <a:pt x="122809" y="0"/>
                  <a:pt x="274193" y="0"/>
                </a:cubicBezTo>
                <a:lnTo>
                  <a:pt x="3107690" y="0"/>
                </a:lnTo>
                <a:cubicBezTo>
                  <a:pt x="3259201" y="0"/>
                  <a:pt x="3381883" y="122809"/>
                  <a:pt x="3381883" y="274193"/>
                </a:cubicBezTo>
                <a:cubicBezTo>
                  <a:pt x="3381883" y="425577"/>
                  <a:pt x="3259074" y="548386"/>
                  <a:pt x="3107690" y="548386"/>
                </a:cubicBezTo>
                <a:lnTo>
                  <a:pt x="274193" y="548386"/>
                </a:lnTo>
                <a:cubicBezTo>
                  <a:pt x="122809" y="548513"/>
                  <a:pt x="0" y="425704"/>
                  <a:pt x="0" y="27419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graph&#10;&#10;Description automatically generated" id="115" name="Google Shape;115;p3"/>
          <p:cNvPicPr preferRelativeResize="0"/>
          <p:nvPr/>
        </p:nvPicPr>
        <p:blipFill rotWithShape="1">
          <a:blip r:embed="rId3">
            <a:alphaModFix/>
          </a:blip>
          <a:srcRect b="7806" l="0" r="0" t="12195"/>
          <a:stretch/>
        </p:blipFill>
        <p:spPr>
          <a:xfrm>
            <a:off x="-4097274" y="-538256"/>
            <a:ext cx="14135100" cy="1136351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16" name="Google Shape;116;p3"/>
          <p:cNvSpPr txBox="1"/>
          <p:nvPr/>
        </p:nvSpPr>
        <p:spPr>
          <a:xfrm>
            <a:off x="11925514" y="4069734"/>
            <a:ext cx="54102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OVERVIEW</a:t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0" y="5996529"/>
            <a:ext cx="5940552" cy="4290536"/>
          </a:xfrm>
          <a:custGeom>
            <a:rect b="b" l="l" r="r" t="t"/>
            <a:pathLst>
              <a:path extrusionOk="0" h="5720715" w="7920736">
                <a:moveTo>
                  <a:pt x="0" y="0"/>
                </a:moveTo>
                <a:lnTo>
                  <a:pt x="6762242" y="3904234"/>
                </a:lnTo>
                <a:cubicBezTo>
                  <a:pt x="7391527" y="4267581"/>
                  <a:pt x="7788022" y="4879086"/>
                  <a:pt x="7899654" y="5543804"/>
                </a:cubicBezTo>
                <a:lnTo>
                  <a:pt x="7920736" y="5720715"/>
                </a:lnTo>
                <a:lnTo>
                  <a:pt x="552831" y="5720715"/>
                </a:lnTo>
                <a:lnTo>
                  <a:pt x="0" y="540143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 rot="10800000">
            <a:off x="11248468" y="-50"/>
            <a:ext cx="6764293" cy="2783107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7578696"/>
            <a:ext cx="4451604" cy="2708243"/>
          </a:xfrm>
          <a:custGeom>
            <a:rect b="b" l="l" r="r" t="t"/>
            <a:pathLst>
              <a:path extrusionOk="0" h="3610991" w="5935472">
                <a:moveTo>
                  <a:pt x="0" y="0"/>
                </a:moveTo>
                <a:lnTo>
                  <a:pt x="5298694" y="3059176"/>
                </a:lnTo>
                <a:cubicBezTo>
                  <a:pt x="5436489" y="3138678"/>
                  <a:pt x="5562854" y="3230372"/>
                  <a:pt x="5677408" y="3331845"/>
                </a:cubicBezTo>
                <a:lnTo>
                  <a:pt x="5935472" y="3610991"/>
                </a:lnTo>
                <a:lnTo>
                  <a:pt x="0" y="3610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78823"/>
          </a:schemeClr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 rot="1800000">
            <a:off x="15257817" y="1541491"/>
            <a:ext cx="1750218" cy="1145477"/>
          </a:xfrm>
          <a:custGeom>
            <a:rect b="b" l="l" r="r" t="t"/>
            <a:pathLst>
              <a:path extrusionOk="0" h="1527302" w="2333625">
                <a:moveTo>
                  <a:pt x="0" y="763651"/>
                </a:moveTo>
                <a:cubicBezTo>
                  <a:pt x="0" y="341884"/>
                  <a:pt x="341884" y="0"/>
                  <a:pt x="763651" y="0"/>
                </a:cubicBezTo>
                <a:lnTo>
                  <a:pt x="1569974" y="0"/>
                </a:lnTo>
                <a:cubicBezTo>
                  <a:pt x="1991741" y="0"/>
                  <a:pt x="2333625" y="341884"/>
                  <a:pt x="2333625" y="763651"/>
                </a:cubicBezTo>
                <a:cubicBezTo>
                  <a:pt x="2333625" y="1185418"/>
                  <a:pt x="1991741" y="1527302"/>
                  <a:pt x="1569974" y="1527302"/>
                </a:cubicBezTo>
                <a:lnTo>
                  <a:pt x="763651" y="1527302"/>
                </a:lnTo>
                <a:cubicBezTo>
                  <a:pt x="341884" y="1527302"/>
                  <a:pt x="0" y="1185418"/>
                  <a:pt x="0" y="7636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359438" y="4286813"/>
            <a:ext cx="4998863" cy="2138203"/>
          </a:xfrm>
          <a:prstGeom prst="roundRect">
            <a:avLst>
              <a:gd fmla="val 16667" name="adj"/>
            </a:avLst>
          </a:prstGeom>
          <a:solidFill>
            <a:srgbClr val="EF243C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TARGET</a:t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10888782" y="1183014"/>
            <a:ext cx="6288398" cy="2138204"/>
          </a:xfrm>
          <a:prstGeom prst="roundRect">
            <a:avLst>
              <a:gd fmla="val 16667" name="adj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0888782" y="4286813"/>
            <a:ext cx="6288398" cy="2138204"/>
          </a:xfrm>
          <a:prstGeom prst="roundRect">
            <a:avLst>
              <a:gd fmla="val 16667" name="adj"/>
            </a:avLst>
          </a:prstGeom>
          <a:solidFill>
            <a:srgbClr val="FF2A48">
              <a:alpha val="5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0888782" y="7390581"/>
            <a:ext cx="6288398" cy="2138220"/>
          </a:xfrm>
          <a:prstGeom prst="roundRect">
            <a:avLst>
              <a:gd fmla="val 16667" name="adj"/>
            </a:avLst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7562503" y="7390597"/>
            <a:ext cx="2139009" cy="2138204"/>
          </a:xfrm>
          <a:prstGeom prst="ellipse">
            <a:avLst/>
          </a:prstGeom>
          <a:solidFill>
            <a:srgbClr val="7F7F7F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"/>
              <a:buNone/>
            </a:pPr>
            <a:r>
              <a:rPr b="1" lang="en-US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sz="6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7562504" y="4286813"/>
            <a:ext cx="2139009" cy="2138204"/>
          </a:xfrm>
          <a:prstGeom prst="ellipse">
            <a:avLst/>
          </a:prstGeom>
          <a:solidFill>
            <a:srgbClr val="EF233C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"/>
              <a:buNone/>
            </a:pPr>
            <a:r>
              <a:rPr b="1" lang="en-US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7562503" y="1183014"/>
            <a:ext cx="2139009" cy="2138204"/>
          </a:xfrm>
          <a:prstGeom prst="ellipse">
            <a:avLst/>
          </a:prstGeom>
          <a:solidFill>
            <a:srgbClr val="EF2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"/>
              <a:buNone/>
            </a:pPr>
            <a:r>
              <a:rPr b="1" lang="en-US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sz="6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2" name="Google Shape;132;p4"/>
          <p:cNvCxnSpPr>
            <a:stCxn id="125" idx="0"/>
            <a:endCxn id="131" idx="2"/>
          </p:cNvCxnSpPr>
          <p:nvPr/>
        </p:nvCxnSpPr>
        <p:spPr>
          <a:xfrm rot="-5400000">
            <a:off x="4693320" y="1417763"/>
            <a:ext cx="2034600" cy="37035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4"/>
          <p:cNvCxnSpPr>
            <a:stCxn id="125" idx="2"/>
            <a:endCxn id="129" idx="2"/>
          </p:cNvCxnSpPr>
          <p:nvPr/>
        </p:nvCxnSpPr>
        <p:spPr>
          <a:xfrm flipH="1" rot="-5400000">
            <a:off x="4693320" y="5590566"/>
            <a:ext cx="2034600" cy="37035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4"/>
          <p:cNvCxnSpPr>
            <a:stCxn id="125" idx="3"/>
            <a:endCxn id="130" idx="2"/>
          </p:cNvCxnSpPr>
          <p:nvPr/>
        </p:nvCxnSpPr>
        <p:spPr>
          <a:xfrm>
            <a:off x="6358301" y="5355915"/>
            <a:ext cx="12042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4"/>
          <p:cNvCxnSpPr>
            <a:stCxn id="126" idx="1"/>
            <a:endCxn id="131" idx="6"/>
          </p:cNvCxnSpPr>
          <p:nvPr/>
        </p:nvCxnSpPr>
        <p:spPr>
          <a:xfrm rot="10800000">
            <a:off x="9701382" y="2252116"/>
            <a:ext cx="1187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4"/>
          <p:cNvCxnSpPr>
            <a:stCxn id="130" idx="6"/>
            <a:endCxn id="127" idx="1"/>
          </p:cNvCxnSpPr>
          <p:nvPr/>
        </p:nvCxnSpPr>
        <p:spPr>
          <a:xfrm>
            <a:off x="9701513" y="5355915"/>
            <a:ext cx="1187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4"/>
          <p:cNvCxnSpPr>
            <a:stCxn id="128" idx="1"/>
            <a:endCxn id="129" idx="6"/>
          </p:cNvCxnSpPr>
          <p:nvPr/>
        </p:nvCxnSpPr>
        <p:spPr>
          <a:xfrm rot="10800000">
            <a:off x="9701382" y="8459691"/>
            <a:ext cx="1187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8" name="Google Shape;138;p4"/>
          <p:cNvGrpSpPr/>
          <p:nvPr/>
        </p:nvGrpSpPr>
        <p:grpSpPr>
          <a:xfrm>
            <a:off x="11368361" y="1522048"/>
            <a:ext cx="4625552" cy="1505242"/>
            <a:chOff x="5602099" y="1038128"/>
            <a:chExt cx="2493530" cy="811441"/>
          </a:xfrm>
        </p:grpSpPr>
        <p:sp>
          <p:nvSpPr>
            <p:cNvPr id="139" name="Google Shape;139;p4"/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Fira Sans"/>
                <a:buNone/>
              </a:pPr>
              <a:r>
                <a:rPr b="1" lang="en-US" sz="3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MISSION</a:t>
              </a:r>
              <a:endParaRPr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5638029" y="1385469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Identify key features</a:t>
              </a:r>
              <a:endParaRPr/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Build predictive models</a:t>
              </a:r>
              <a:endParaRPr/>
            </a:p>
          </p:txBody>
        </p:sp>
      </p:grpSp>
      <p:sp>
        <p:nvSpPr>
          <p:cNvPr id="141" name="Google Shape;141;p4"/>
          <p:cNvSpPr/>
          <p:nvPr/>
        </p:nvSpPr>
        <p:spPr>
          <a:xfrm>
            <a:off x="15087286" y="1400967"/>
            <a:ext cx="1702940" cy="1702298"/>
          </a:xfrm>
          <a:prstGeom prst="ellipse">
            <a:avLst/>
          </a:prstGeom>
          <a:solidFill>
            <a:srgbClr val="EF2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white line drawing of a magnifying glass and graph&#10;&#10;Description automatically generated"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7839" y="1674413"/>
            <a:ext cx="1261834" cy="1261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4"/>
          <p:cNvGrpSpPr/>
          <p:nvPr/>
        </p:nvGrpSpPr>
        <p:grpSpPr>
          <a:xfrm>
            <a:off x="11301710" y="4624115"/>
            <a:ext cx="4692203" cy="1649458"/>
            <a:chOff x="5602099" y="1038128"/>
            <a:chExt cx="2529460" cy="889185"/>
          </a:xfrm>
        </p:grpSpPr>
        <p:sp>
          <p:nvSpPr>
            <p:cNvPr id="144" name="Google Shape;144;p4"/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Fira Sans"/>
                <a:buNone/>
              </a:pPr>
              <a:r>
                <a:rPr b="1" lang="en-US" sz="3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STAKEHOLDERS</a:t>
              </a:r>
              <a:endParaRPr/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5673959" y="1265587"/>
              <a:ext cx="2457600" cy="661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Executive Team</a:t>
              </a:r>
              <a:endParaRPr/>
            </a:p>
            <a:p>
              <a:pPr indent="-342900" lvl="0" marL="3429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Relevant departments</a:t>
              </a:r>
              <a:endParaRPr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15117774" y="4503035"/>
            <a:ext cx="1702940" cy="1702298"/>
          </a:xfrm>
          <a:prstGeom prst="ellipse">
            <a:avLst/>
          </a:prstGeom>
          <a:solidFill>
            <a:srgbClr val="EF243C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7" name="Google Shape;147;p4"/>
          <p:cNvGrpSpPr/>
          <p:nvPr/>
        </p:nvGrpSpPr>
        <p:grpSpPr>
          <a:xfrm>
            <a:off x="11368361" y="7727891"/>
            <a:ext cx="4625552" cy="1463600"/>
            <a:chOff x="5602099" y="1038128"/>
            <a:chExt cx="2493530" cy="788993"/>
          </a:xfrm>
        </p:grpSpPr>
        <p:sp>
          <p:nvSpPr>
            <p:cNvPr id="148" name="Google Shape;148;p4"/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Fira Sans"/>
                <a:buNone/>
              </a:pPr>
              <a:r>
                <a:rPr b="1" lang="en-US" sz="3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GOALS</a:t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5638029" y="1363021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AUC &gt; 0.7</a:t>
              </a:r>
              <a:endParaRPr/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Precision &gt; 0.7</a:t>
              </a:r>
              <a:endParaRPr/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15184425" y="7606811"/>
            <a:ext cx="1702940" cy="1702298"/>
          </a:xfrm>
          <a:prstGeom prst="ellipse">
            <a:avLst/>
          </a:prstGeom>
          <a:solidFill>
            <a:srgbClr val="7F7F7F">
              <a:alpha val="6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A white check mark in a target&#10;&#10;Description automatically generated"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79150" y="7801215"/>
            <a:ext cx="1313490" cy="1313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ine drawing of people connected to a black background&#10;&#10;Description automatically generated" id="152" name="Google Shape;1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61911" y="4780155"/>
            <a:ext cx="1107761" cy="110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12393459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059356" y="2925984"/>
            <a:ext cx="4842987" cy="59171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722543" y="2925984"/>
            <a:ext cx="4842987" cy="5955221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2361269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080687" y="7814215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519765" y="5190585"/>
            <a:ext cx="3922165" cy="2051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customers</a:t>
            </a:r>
            <a:r>
              <a:rPr lang="en-US" sz="280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aged 28 - 65</a:t>
            </a: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as this is the most common age range for loan borrowers.</a:t>
            </a:r>
            <a:endParaRPr sz="28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1050783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AGE</a:t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13703193" y="1858994"/>
            <a:ext cx="2223611" cy="2251900"/>
          </a:xfrm>
          <a:custGeom>
            <a:rect b="b" l="l" r="r" t="t"/>
            <a:pathLst>
              <a:path extrusionOk="0" h="3002534" w="2964815">
                <a:moveTo>
                  <a:pt x="1647317" y="10922"/>
                </a:moveTo>
                <a:cubicBezTo>
                  <a:pt x="1837690" y="15875"/>
                  <a:pt x="2029587" y="67056"/>
                  <a:pt x="2206244" y="168910"/>
                </a:cubicBezTo>
                <a:cubicBezTo>
                  <a:pt x="2771140" y="495046"/>
                  <a:pt x="2964815" y="1217422"/>
                  <a:pt x="2638552" y="1782445"/>
                </a:cubicBezTo>
                <a:cubicBezTo>
                  <a:pt x="2549779" y="1936242"/>
                  <a:pt x="2460879" y="2090039"/>
                  <a:pt x="2372106" y="2243963"/>
                </a:cubicBezTo>
                <a:cubicBezTo>
                  <a:pt x="2045843" y="2808986"/>
                  <a:pt x="1323467" y="3002534"/>
                  <a:pt x="758571" y="2676271"/>
                </a:cubicBezTo>
                <a:cubicBezTo>
                  <a:pt x="193548" y="2350135"/>
                  <a:pt x="0" y="1627759"/>
                  <a:pt x="326263" y="1062736"/>
                </a:cubicBezTo>
                <a:lnTo>
                  <a:pt x="592582" y="601345"/>
                </a:lnTo>
                <a:cubicBezTo>
                  <a:pt x="816864" y="212979"/>
                  <a:pt x="1228344" y="0"/>
                  <a:pt x="1647317" y="10922"/>
                </a:cubicBezTo>
                <a:close/>
              </a:path>
            </a:pathLst>
          </a:custGeom>
          <a:solidFill>
            <a:srgbClr val="7F7F7F">
              <a:alpha val="7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2384909" y="4283050"/>
            <a:ext cx="4860131" cy="428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CASH LOANS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12684704" y="5194856"/>
            <a:ext cx="4260540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 only customers</a:t>
            </a:r>
            <a:r>
              <a:rPr lang="en-US" sz="280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using cash loans</a:t>
            </a: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as this is the most common loan type.</a:t>
            </a:r>
            <a:endParaRPr sz="28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EXISTING CUSTOMERS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7087432" y="5190585"/>
            <a:ext cx="4113136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 only customers who have </a:t>
            </a:r>
            <a:r>
              <a:rPr lang="en-US" sz="280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had a previous loan with Home Credit</a:t>
            </a: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sz="28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SCOPE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with their arms around each other&#10;&#10;Description automatically generated"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845" y="2317781"/>
            <a:ext cx="1119078" cy="1119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ine drawing of people on a computer screen&#10;&#10;Description automatically generated" id="171" name="Google Shape;1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8261213"/>
            <a:ext cx="1168118" cy="1168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and holding a money&#10;&#10;Description automatically generated"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94260" y="2332964"/>
            <a:ext cx="1103895" cy="110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/>
          <p:nvPr/>
        </p:nvSpPr>
        <p:spPr>
          <a:xfrm>
            <a:off x="10474456" y="2052634"/>
            <a:ext cx="6774842" cy="327089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0552032" y="6264713"/>
            <a:ext cx="6774842" cy="327089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1983622" y="6233125"/>
            <a:ext cx="6774842" cy="327089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1704834" y="2349382"/>
            <a:ext cx="6774842" cy="327089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909492" y="2663011"/>
            <a:ext cx="2295906" cy="2589086"/>
          </a:xfrm>
          <a:custGeom>
            <a:rect b="b" l="l" r="r" t="t"/>
            <a:pathLst>
              <a:path extrusionOk="0" h="3452114" w="3061208">
                <a:moveTo>
                  <a:pt x="1817878" y="13970"/>
                </a:moveTo>
                <a:cubicBezTo>
                  <a:pt x="2014982" y="0"/>
                  <a:pt x="2218309" y="42799"/>
                  <a:pt x="2402332" y="149098"/>
                </a:cubicBezTo>
                <a:cubicBezTo>
                  <a:pt x="2893060" y="432435"/>
                  <a:pt x="3061208" y="1059942"/>
                  <a:pt x="2777871" y="1550670"/>
                </a:cubicBezTo>
                <a:lnTo>
                  <a:pt x="2060448" y="2793238"/>
                </a:lnTo>
                <a:cubicBezTo>
                  <a:pt x="1777111" y="3283966"/>
                  <a:pt x="1149604" y="3452114"/>
                  <a:pt x="658876" y="3168777"/>
                </a:cubicBezTo>
                <a:cubicBezTo>
                  <a:pt x="168148" y="2885440"/>
                  <a:pt x="0" y="2257933"/>
                  <a:pt x="283337" y="1767205"/>
                </a:cubicBezTo>
                <a:lnTo>
                  <a:pt x="1000760" y="524637"/>
                </a:lnTo>
                <a:cubicBezTo>
                  <a:pt x="1177798" y="217932"/>
                  <a:pt x="1489329" y="37211"/>
                  <a:pt x="1817878" y="13970"/>
                </a:cubicBezTo>
                <a:close/>
              </a:path>
            </a:pathLst>
          </a:custGeom>
          <a:solidFill>
            <a:srgbClr val="FF2A4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9427699" y="2654405"/>
            <a:ext cx="2295906" cy="2598817"/>
          </a:xfrm>
          <a:custGeom>
            <a:rect b="b" l="l" r="r" t="t"/>
            <a:pathLst>
              <a:path extrusionOk="0" h="3452114" w="3061208">
                <a:moveTo>
                  <a:pt x="1817878" y="13970"/>
                </a:moveTo>
                <a:cubicBezTo>
                  <a:pt x="2014982" y="0"/>
                  <a:pt x="2218309" y="42799"/>
                  <a:pt x="2402332" y="149098"/>
                </a:cubicBezTo>
                <a:cubicBezTo>
                  <a:pt x="2893060" y="432435"/>
                  <a:pt x="3061208" y="1059942"/>
                  <a:pt x="2777871" y="1550670"/>
                </a:cubicBezTo>
                <a:lnTo>
                  <a:pt x="2060448" y="2793238"/>
                </a:lnTo>
                <a:cubicBezTo>
                  <a:pt x="1777111" y="3283966"/>
                  <a:pt x="1149604" y="3452114"/>
                  <a:pt x="658876" y="3168777"/>
                </a:cubicBezTo>
                <a:cubicBezTo>
                  <a:pt x="168148" y="2885440"/>
                  <a:pt x="0" y="2257933"/>
                  <a:pt x="283337" y="1767205"/>
                </a:cubicBezTo>
                <a:lnTo>
                  <a:pt x="1000760" y="524637"/>
                </a:lnTo>
                <a:cubicBezTo>
                  <a:pt x="1177798" y="217932"/>
                  <a:pt x="1489329" y="37211"/>
                  <a:pt x="1817878" y="13970"/>
                </a:cubicBezTo>
                <a:close/>
              </a:path>
            </a:pathLst>
          </a:custGeom>
          <a:solidFill>
            <a:srgbClr val="FF2A48">
              <a:alpha val="8078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909492" y="6695867"/>
            <a:ext cx="2295906" cy="2589085"/>
          </a:xfrm>
          <a:custGeom>
            <a:rect b="b" l="l" r="r" t="t"/>
            <a:pathLst>
              <a:path extrusionOk="0" h="3452114" w="3061208">
                <a:moveTo>
                  <a:pt x="1817878" y="13970"/>
                </a:moveTo>
                <a:cubicBezTo>
                  <a:pt x="2014982" y="0"/>
                  <a:pt x="2218309" y="42799"/>
                  <a:pt x="2402332" y="149098"/>
                </a:cubicBezTo>
                <a:cubicBezTo>
                  <a:pt x="2893060" y="432435"/>
                  <a:pt x="3061208" y="1059942"/>
                  <a:pt x="2777871" y="1550670"/>
                </a:cubicBezTo>
                <a:lnTo>
                  <a:pt x="2060448" y="2793238"/>
                </a:lnTo>
                <a:cubicBezTo>
                  <a:pt x="1777111" y="3283966"/>
                  <a:pt x="1149604" y="3452114"/>
                  <a:pt x="658876" y="3168777"/>
                </a:cubicBezTo>
                <a:cubicBezTo>
                  <a:pt x="168148" y="2885440"/>
                  <a:pt x="0" y="2257933"/>
                  <a:pt x="283337" y="1767205"/>
                </a:cubicBezTo>
                <a:lnTo>
                  <a:pt x="1000760" y="524637"/>
                </a:lnTo>
                <a:cubicBezTo>
                  <a:pt x="1177798" y="217932"/>
                  <a:pt x="1489329" y="37211"/>
                  <a:pt x="1817878" y="13970"/>
                </a:cubicBezTo>
                <a:close/>
              </a:path>
            </a:pathLst>
          </a:custGeom>
          <a:solidFill>
            <a:srgbClr val="FF2A48">
              <a:alpha val="7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9427699" y="6695867"/>
            <a:ext cx="2295906" cy="2589085"/>
          </a:xfrm>
          <a:custGeom>
            <a:rect b="b" l="l" r="r" t="t"/>
            <a:pathLst>
              <a:path extrusionOk="0" h="3452114" w="3061208">
                <a:moveTo>
                  <a:pt x="1817878" y="13970"/>
                </a:moveTo>
                <a:cubicBezTo>
                  <a:pt x="2014982" y="0"/>
                  <a:pt x="2218309" y="42799"/>
                  <a:pt x="2402332" y="149098"/>
                </a:cubicBezTo>
                <a:cubicBezTo>
                  <a:pt x="2893060" y="432435"/>
                  <a:pt x="3061208" y="1059942"/>
                  <a:pt x="2777871" y="1550670"/>
                </a:cubicBezTo>
                <a:lnTo>
                  <a:pt x="2060448" y="2793238"/>
                </a:lnTo>
                <a:cubicBezTo>
                  <a:pt x="1777111" y="3283966"/>
                  <a:pt x="1149604" y="3452114"/>
                  <a:pt x="658876" y="3168777"/>
                </a:cubicBezTo>
                <a:cubicBezTo>
                  <a:pt x="168148" y="2885440"/>
                  <a:pt x="0" y="2257933"/>
                  <a:pt x="283337" y="1767205"/>
                </a:cubicBezTo>
                <a:lnTo>
                  <a:pt x="1000760" y="524637"/>
                </a:lnTo>
                <a:cubicBezTo>
                  <a:pt x="1177798" y="217932"/>
                  <a:pt x="1489329" y="37211"/>
                  <a:pt x="1817878" y="13970"/>
                </a:cubicBezTo>
                <a:close/>
              </a:path>
            </a:pathLst>
          </a:custGeom>
          <a:solidFill>
            <a:srgbClr val="7F7F7F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3350686" y="2934065"/>
            <a:ext cx="40407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1, EXPLANATION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3350686" y="3458030"/>
            <a:ext cx="5128990" cy="2004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Home Credit </a:t>
            </a:r>
            <a:r>
              <a:rPr lang="en-US" sz="2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the main product </a:t>
            </a:r>
            <a:r>
              <a:rPr lang="en-US" sz="2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does Home Credit work</a:t>
            </a:r>
            <a:r>
              <a:rPr lang="en-US" sz="2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the mission</a:t>
            </a:r>
            <a:r>
              <a:rPr lang="en-US" sz="2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problem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11868893" y="2872384"/>
            <a:ext cx="4867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2, DATA PREPARATION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11868893" y="3453228"/>
            <a:ext cx="5128990" cy="1594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Overview Dataset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Pre-processing data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new features</a:t>
            </a:r>
            <a:endParaRPr/>
          </a:p>
          <a:p>
            <a:pPr indent="-285750" lvl="0" marL="285750" marR="0" rtl="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 selection</a:t>
            </a:r>
            <a:endParaRPr/>
          </a:p>
        </p:txBody>
      </p:sp>
      <p:sp>
        <p:nvSpPr>
          <p:cNvPr id="189" name="Google Shape;189;p6"/>
          <p:cNvSpPr txBox="1"/>
          <p:nvPr/>
        </p:nvSpPr>
        <p:spPr>
          <a:xfrm>
            <a:off x="3350686" y="6822713"/>
            <a:ext cx="33905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3, SOLUTION</a:t>
            </a:r>
            <a:endParaRPr/>
          </a:p>
        </p:txBody>
      </p:sp>
      <p:sp>
        <p:nvSpPr>
          <p:cNvPr id="190" name="Google Shape;190;p6"/>
          <p:cNvSpPr txBox="1"/>
          <p:nvPr/>
        </p:nvSpPr>
        <p:spPr>
          <a:xfrm>
            <a:off x="3350686" y="7346678"/>
            <a:ext cx="5128990" cy="3235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 selection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Prediction variables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best cut-off threshold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 &amp; Evaluation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Advantages for business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11868893" y="6822713"/>
            <a:ext cx="33905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4, APPLICATION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11868893" y="7346678"/>
            <a:ext cx="5128990" cy="1594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Criteria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 – App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Review</a:t>
            </a:r>
            <a:endParaRPr/>
          </a:p>
          <a:p>
            <a:pPr indent="-285750" lvl="0" marL="285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Expansion </a:t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fmla="val 1932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ira Sans Extra Condensed"/>
              <a:buNone/>
            </a:pPr>
            <a:r>
              <a:rPr b="1" lang="en-US" sz="4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AGENDA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hite circle with a letter i in it&#10;&#10;Description automatically generated" id="194" name="Google Shape;194;p6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1434562" y="3334049"/>
            <a:ext cx="1197698" cy="1197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ight bulb with a check mark inside&#10;&#10;Description automatically generated" id="195" name="Google Shape;1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603" y="7330830"/>
            <a:ext cx="1138657" cy="1138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196" name="Google Shape;1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4179" y="3378015"/>
            <a:ext cx="1002855" cy="100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and black symbol&#10;&#10;Description automatically generated" id="197" name="Google Shape;1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83233" y="7422140"/>
            <a:ext cx="1137598" cy="113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white board&#10;&#10;Description automatically generated" id="202" name="Google Shape;202;p7"/>
          <p:cNvPicPr preferRelativeResize="0"/>
          <p:nvPr/>
        </p:nvPicPr>
        <p:blipFill rotWithShape="1">
          <a:blip r:embed="rId3">
            <a:alphaModFix/>
          </a:blip>
          <a:srcRect b="0" l="0" r="20711" t="990"/>
          <a:stretch/>
        </p:blipFill>
        <p:spPr>
          <a:xfrm>
            <a:off x="-3859049" y="-595312"/>
            <a:ext cx="11985297" cy="12392024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03" name="Google Shape;203;p7"/>
          <p:cNvSpPr txBox="1"/>
          <p:nvPr/>
        </p:nvSpPr>
        <p:spPr>
          <a:xfrm>
            <a:off x="10618953" y="4655386"/>
            <a:ext cx="7310372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EXPLANATION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0" y="5996529"/>
            <a:ext cx="5940552" cy="4290536"/>
          </a:xfrm>
          <a:custGeom>
            <a:rect b="b" l="l" r="r" t="t"/>
            <a:pathLst>
              <a:path extrusionOk="0" h="5720715" w="7920736">
                <a:moveTo>
                  <a:pt x="0" y="0"/>
                </a:moveTo>
                <a:lnTo>
                  <a:pt x="6762242" y="3904234"/>
                </a:lnTo>
                <a:cubicBezTo>
                  <a:pt x="7391527" y="4267581"/>
                  <a:pt x="7788022" y="4879086"/>
                  <a:pt x="7899654" y="5543804"/>
                </a:cubicBezTo>
                <a:lnTo>
                  <a:pt x="7920736" y="5720715"/>
                </a:lnTo>
                <a:lnTo>
                  <a:pt x="552831" y="5720715"/>
                </a:lnTo>
                <a:lnTo>
                  <a:pt x="0" y="5401437"/>
                </a:ln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0" y="7578696"/>
            <a:ext cx="4451604" cy="2708243"/>
          </a:xfrm>
          <a:custGeom>
            <a:rect b="b" l="l" r="r" t="t"/>
            <a:pathLst>
              <a:path extrusionOk="0" h="3610991" w="5935472">
                <a:moveTo>
                  <a:pt x="0" y="0"/>
                </a:moveTo>
                <a:lnTo>
                  <a:pt x="5298694" y="3059176"/>
                </a:lnTo>
                <a:cubicBezTo>
                  <a:pt x="5436489" y="3138678"/>
                  <a:pt x="5562854" y="3230372"/>
                  <a:pt x="5677408" y="3331845"/>
                </a:cubicBezTo>
                <a:lnTo>
                  <a:pt x="5935472" y="3610991"/>
                </a:lnTo>
                <a:lnTo>
                  <a:pt x="0" y="3610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 rot="10800000">
            <a:off x="11248468" y="-50"/>
            <a:ext cx="6764293" cy="2783107"/>
          </a:xfrm>
          <a:custGeom>
            <a:rect b="b" l="l" r="r" t="t"/>
            <a:pathLst>
              <a:path extrusionOk="0" h="2192274" w="5328285">
                <a:moveTo>
                  <a:pt x="1322070" y="18542"/>
                </a:moveTo>
                <a:cubicBezTo>
                  <a:pt x="1584071" y="0"/>
                  <a:pt x="1854073" y="56896"/>
                  <a:pt x="2098675" y="197993"/>
                </a:cubicBezTo>
                <a:lnTo>
                  <a:pt x="4916678" y="1824990"/>
                </a:lnTo>
                <a:cubicBezTo>
                  <a:pt x="5079746" y="1919097"/>
                  <a:pt x="5215890" y="2041779"/>
                  <a:pt x="5322697" y="2183130"/>
                </a:cubicBezTo>
                <a:lnTo>
                  <a:pt x="5328285" y="2192274"/>
                </a:lnTo>
                <a:lnTo>
                  <a:pt x="323596" y="2192274"/>
                </a:lnTo>
                <a:lnTo>
                  <a:pt x="191516" y="1976755"/>
                </a:lnTo>
                <a:cubicBezTo>
                  <a:pt x="0" y="1583182"/>
                  <a:pt x="889" y="1104646"/>
                  <a:pt x="236220" y="697103"/>
                </a:cubicBezTo>
                <a:cubicBezTo>
                  <a:pt x="471551" y="289560"/>
                  <a:pt x="885444" y="49403"/>
                  <a:pt x="1322070" y="1854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usiness Communication Là Gì Và Làm Sao Để Đạt Hiệu Quả Cao? | Cẩm Nang  Việc Làm" id="207" name="Google Shape;207;p7"/>
          <p:cNvSpPr/>
          <p:nvPr/>
        </p:nvSpPr>
        <p:spPr>
          <a:xfrm>
            <a:off x="8991600" y="49911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usiness Communication Là Gì Và Làm Sao Để Đạt Hiệu Quả Cao? | Cẩm Nang  Việc Làm" id="208" name="Google Shape;208;p7"/>
          <p:cNvSpPr/>
          <p:nvPr/>
        </p:nvSpPr>
        <p:spPr>
          <a:xfrm>
            <a:off x="9144000" y="51435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usiness Communication Là Gì Và Làm Sao Để Đạt Hiệu Quả Cao? | Cẩm Nang  Việc Làm" id="209" name="Google Shape;209;p7"/>
          <p:cNvSpPr/>
          <p:nvPr/>
        </p:nvSpPr>
        <p:spPr>
          <a:xfrm>
            <a:off x="9296400" y="52959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584858" y="1293007"/>
            <a:ext cx="9244942" cy="132168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1106484" y="1718834"/>
            <a:ext cx="79232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WHAT IS </a:t>
            </a: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HOME CREDIT ?</a:t>
            </a:r>
            <a:endParaRPr/>
          </a:p>
        </p:txBody>
      </p:sp>
      <p:sp>
        <p:nvSpPr>
          <p:cNvPr id="216" name="Google Shape;216;p8"/>
          <p:cNvSpPr txBox="1"/>
          <p:nvPr/>
        </p:nvSpPr>
        <p:spPr>
          <a:xfrm>
            <a:off x="1095460" y="2790698"/>
            <a:ext cx="8223737" cy="1448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2A4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Home Credit </a:t>
            </a:r>
            <a:r>
              <a:rPr lang="en-US" sz="2800">
                <a:solidFill>
                  <a:srgbClr val="3C40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 a financial institution specializing in offering loans to individuals with limited or restricted access to traditional banking services.</a:t>
            </a:r>
            <a:endParaRPr sz="2800">
              <a:solidFill>
                <a:srgbClr val="3C40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10371557" y="0"/>
            <a:ext cx="7331584" cy="3527584"/>
          </a:xfrm>
          <a:custGeom>
            <a:rect b="b" l="l" r="r" t="t"/>
            <a:pathLst>
              <a:path extrusionOk="0" h="4703445" w="9775444">
                <a:moveTo>
                  <a:pt x="0" y="0"/>
                </a:moveTo>
                <a:lnTo>
                  <a:pt x="5598287" y="0"/>
                </a:lnTo>
                <a:lnTo>
                  <a:pt x="8876665" y="1892808"/>
                </a:lnTo>
                <a:cubicBezTo>
                  <a:pt x="9546082" y="2279269"/>
                  <a:pt x="9775444" y="3135249"/>
                  <a:pt x="9388983" y="3804666"/>
                </a:cubicBezTo>
                <a:cubicBezTo>
                  <a:pt x="9002523" y="4474083"/>
                  <a:pt x="8146542" y="4703445"/>
                  <a:pt x="7477125" y="4316984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9612182" y="1133099"/>
            <a:ext cx="8675839" cy="9153907"/>
          </a:xfrm>
          <a:custGeom>
            <a:rect b="b" l="l" r="r" t="t"/>
            <a:pathLst>
              <a:path extrusionOk="0" h="12205208" w="11564493">
                <a:moveTo>
                  <a:pt x="5386451" y="42418"/>
                </a:moveTo>
                <a:cubicBezTo>
                  <a:pt x="6129147" y="61722"/>
                  <a:pt x="6877812" y="261366"/>
                  <a:pt x="7566533" y="659003"/>
                </a:cubicBezTo>
                <a:lnTo>
                  <a:pt x="11564493" y="2967228"/>
                </a:lnTo>
                <a:lnTo>
                  <a:pt x="11564493" y="12205208"/>
                </a:lnTo>
                <a:lnTo>
                  <a:pt x="9249410" y="12205208"/>
                </a:lnTo>
                <a:lnTo>
                  <a:pt x="9042019" y="12124309"/>
                </a:lnTo>
                <a:cubicBezTo>
                  <a:pt x="8900033" y="12060429"/>
                  <a:pt x="8759826" y="11988927"/>
                  <a:pt x="8622157" y="11909298"/>
                </a:cubicBezTo>
                <a:lnTo>
                  <a:pt x="2958846" y="8639683"/>
                </a:lnTo>
                <a:cubicBezTo>
                  <a:pt x="755142" y="7367270"/>
                  <a:pt x="0" y="4549267"/>
                  <a:pt x="1272413" y="2345436"/>
                </a:cubicBezTo>
                <a:cubicBezTo>
                  <a:pt x="2147189" y="830326"/>
                  <a:pt x="3752469" y="0"/>
                  <a:pt x="5386451" y="42418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670" r="-336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 rot="1800000">
            <a:off x="12534505" y="8475860"/>
            <a:ext cx="2629567" cy="601218"/>
          </a:xfrm>
          <a:custGeom>
            <a:rect b="b" l="l" r="r" t="t"/>
            <a:pathLst>
              <a:path extrusionOk="0" h="801624" w="3506089">
                <a:moveTo>
                  <a:pt x="0" y="400812"/>
                </a:moveTo>
                <a:cubicBezTo>
                  <a:pt x="0" y="179451"/>
                  <a:pt x="179451" y="0"/>
                  <a:pt x="400812" y="0"/>
                </a:cubicBezTo>
                <a:lnTo>
                  <a:pt x="3105277" y="0"/>
                </a:lnTo>
                <a:cubicBezTo>
                  <a:pt x="3326638" y="0"/>
                  <a:pt x="3506089" y="179451"/>
                  <a:pt x="3506089" y="400812"/>
                </a:cubicBezTo>
                <a:cubicBezTo>
                  <a:pt x="3506089" y="622173"/>
                  <a:pt x="3326638" y="801624"/>
                  <a:pt x="3105277" y="801624"/>
                </a:cubicBezTo>
                <a:lnTo>
                  <a:pt x="400812" y="801624"/>
                </a:lnTo>
                <a:cubicBezTo>
                  <a:pt x="179451" y="801624"/>
                  <a:pt x="0" y="622173"/>
                  <a:pt x="0" y="40081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 rot="1800000">
            <a:off x="15257817" y="1541491"/>
            <a:ext cx="1750218" cy="1145477"/>
          </a:xfrm>
          <a:custGeom>
            <a:rect b="b" l="l" r="r" t="t"/>
            <a:pathLst>
              <a:path extrusionOk="0" h="1527302" w="2333625">
                <a:moveTo>
                  <a:pt x="0" y="763651"/>
                </a:moveTo>
                <a:cubicBezTo>
                  <a:pt x="0" y="341884"/>
                  <a:pt x="341884" y="0"/>
                  <a:pt x="763651" y="0"/>
                </a:cubicBezTo>
                <a:lnTo>
                  <a:pt x="1569974" y="0"/>
                </a:lnTo>
                <a:cubicBezTo>
                  <a:pt x="1991741" y="0"/>
                  <a:pt x="2333625" y="341884"/>
                  <a:pt x="2333625" y="763651"/>
                </a:cubicBezTo>
                <a:cubicBezTo>
                  <a:pt x="2333625" y="1185418"/>
                  <a:pt x="1991741" y="1527302"/>
                  <a:pt x="1569974" y="1527302"/>
                </a:cubicBezTo>
                <a:lnTo>
                  <a:pt x="763651" y="1527302"/>
                </a:lnTo>
                <a:cubicBezTo>
                  <a:pt x="341884" y="1527302"/>
                  <a:pt x="0" y="1185418"/>
                  <a:pt x="0" y="7636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584858" y="5309250"/>
            <a:ext cx="9244942" cy="132168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1658461" y="5772519"/>
            <a:ext cx="681933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WHAT IS THE</a:t>
            </a: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 MAIN PRODUCT ?</a:t>
            </a:r>
            <a:endParaRPr/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EF233C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584858" y="7037245"/>
            <a:ext cx="2700000" cy="2160000"/>
          </a:xfrm>
          <a:prstGeom prst="roundRect">
            <a:avLst>
              <a:gd fmla="val 16667" name="adj"/>
            </a:avLst>
          </a:prstGeom>
          <a:solidFill>
            <a:srgbClr val="EF243C">
              <a:alpha val="9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 CASH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3857329" y="7033563"/>
            <a:ext cx="2700000" cy="2160000"/>
          </a:xfrm>
          <a:prstGeom prst="roundRect">
            <a:avLst>
              <a:gd fmla="val 16667" name="adj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INSTALLMENT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7129800" y="7037245"/>
            <a:ext cx="2700000" cy="2160000"/>
          </a:xfrm>
          <a:prstGeom prst="roundRect">
            <a:avLst>
              <a:gd fmla="val 16667" name="adj"/>
            </a:avLst>
          </a:prstGeom>
          <a:solidFill>
            <a:srgbClr val="7F7F7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CREDIT CARD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>
            <a:off x="9287060" y="5711143"/>
            <a:ext cx="8311906" cy="148828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9144000" y="952648"/>
            <a:ext cx="8311906" cy="148828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2721034" y="1948731"/>
            <a:ext cx="2497645" cy="2181986"/>
          </a:xfrm>
          <a:custGeom>
            <a:rect b="b" l="l" r="r" t="t"/>
            <a:pathLst>
              <a:path extrusionOk="0" h="2909316" w="3330194">
                <a:moveTo>
                  <a:pt x="1268095" y="16002"/>
                </a:moveTo>
                <a:cubicBezTo>
                  <a:pt x="1495298" y="0"/>
                  <a:pt x="1729486" y="49276"/>
                  <a:pt x="1941576" y="171704"/>
                </a:cubicBezTo>
                <a:lnTo>
                  <a:pt x="2570988" y="535051"/>
                </a:lnTo>
                <a:cubicBezTo>
                  <a:pt x="3136519" y="861568"/>
                  <a:pt x="3330194" y="1584706"/>
                  <a:pt x="3003804" y="2150110"/>
                </a:cubicBezTo>
                <a:cubicBezTo>
                  <a:pt x="2677414" y="2715514"/>
                  <a:pt x="1954276" y="2909316"/>
                  <a:pt x="1388745" y="2582799"/>
                </a:cubicBezTo>
                <a:lnTo>
                  <a:pt x="759206" y="2219452"/>
                </a:lnTo>
                <a:cubicBezTo>
                  <a:pt x="193802" y="1892935"/>
                  <a:pt x="0" y="1169924"/>
                  <a:pt x="326517" y="604393"/>
                </a:cubicBezTo>
                <a:cubicBezTo>
                  <a:pt x="530479" y="250952"/>
                  <a:pt x="889508" y="42799"/>
                  <a:pt x="1268095" y="1600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4580519" y="3403191"/>
            <a:ext cx="4207955" cy="3676174"/>
          </a:xfrm>
          <a:custGeom>
            <a:rect b="b" l="l" r="r" t="t"/>
            <a:pathLst>
              <a:path extrusionOk="0" h="4901565" w="5610606">
                <a:moveTo>
                  <a:pt x="2136394" y="27051"/>
                </a:moveTo>
                <a:cubicBezTo>
                  <a:pt x="2519045" y="0"/>
                  <a:pt x="2913634" y="83058"/>
                  <a:pt x="3270885" y="289306"/>
                </a:cubicBezTo>
                <a:lnTo>
                  <a:pt x="4331462" y="901573"/>
                </a:lnTo>
                <a:cubicBezTo>
                  <a:pt x="5284089" y="1451610"/>
                  <a:pt x="5610606" y="2669794"/>
                  <a:pt x="5060569" y="3622421"/>
                </a:cubicBezTo>
                <a:cubicBezTo>
                  <a:pt x="4510532" y="4575048"/>
                  <a:pt x="3292348" y="4901565"/>
                  <a:pt x="2339594" y="4351528"/>
                </a:cubicBezTo>
                <a:lnTo>
                  <a:pt x="1279017" y="3739261"/>
                </a:lnTo>
                <a:cubicBezTo>
                  <a:pt x="326390" y="3189224"/>
                  <a:pt x="0" y="1971040"/>
                  <a:pt x="550037" y="1018286"/>
                </a:cubicBezTo>
                <a:cubicBezTo>
                  <a:pt x="893826" y="422910"/>
                  <a:pt x="1498600" y="72136"/>
                  <a:pt x="2136394" y="27051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376" r="-183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3538483" y="6282161"/>
            <a:ext cx="2497645" cy="2181988"/>
          </a:xfrm>
          <a:custGeom>
            <a:rect b="b" l="l" r="r" t="t"/>
            <a:pathLst>
              <a:path extrusionOk="0" h="2909316" w="3330194">
                <a:moveTo>
                  <a:pt x="1268095" y="16002"/>
                </a:moveTo>
                <a:cubicBezTo>
                  <a:pt x="1495298" y="0"/>
                  <a:pt x="1729486" y="49276"/>
                  <a:pt x="1941576" y="171704"/>
                </a:cubicBezTo>
                <a:lnTo>
                  <a:pt x="2570988" y="535051"/>
                </a:lnTo>
                <a:cubicBezTo>
                  <a:pt x="3136519" y="861568"/>
                  <a:pt x="3330194" y="1584706"/>
                  <a:pt x="3003804" y="2150110"/>
                </a:cubicBezTo>
                <a:cubicBezTo>
                  <a:pt x="2677414" y="2715514"/>
                  <a:pt x="1954276" y="2909316"/>
                  <a:pt x="1388745" y="2582799"/>
                </a:cubicBezTo>
                <a:lnTo>
                  <a:pt x="759206" y="2219452"/>
                </a:lnTo>
                <a:cubicBezTo>
                  <a:pt x="193802" y="1892935"/>
                  <a:pt x="0" y="1169924"/>
                  <a:pt x="326517" y="604393"/>
                </a:cubicBezTo>
                <a:cubicBezTo>
                  <a:pt x="530479" y="250952"/>
                  <a:pt x="889508" y="42799"/>
                  <a:pt x="1268095" y="16002"/>
                </a:cubicBezTo>
                <a:close/>
              </a:path>
            </a:pathLst>
          </a:custGeom>
          <a:solidFill>
            <a:srgbClr val="EF233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88852" y="3403191"/>
            <a:ext cx="4207955" cy="3676174"/>
          </a:xfrm>
          <a:custGeom>
            <a:rect b="b" l="l" r="r" t="t"/>
            <a:pathLst>
              <a:path extrusionOk="0" h="4901565" w="5610606">
                <a:moveTo>
                  <a:pt x="2136394" y="27051"/>
                </a:moveTo>
                <a:cubicBezTo>
                  <a:pt x="2519045" y="0"/>
                  <a:pt x="2913634" y="83058"/>
                  <a:pt x="3270885" y="289306"/>
                </a:cubicBezTo>
                <a:lnTo>
                  <a:pt x="4331462" y="901573"/>
                </a:lnTo>
                <a:cubicBezTo>
                  <a:pt x="5284089" y="1451610"/>
                  <a:pt x="5610606" y="2669794"/>
                  <a:pt x="5060569" y="3622421"/>
                </a:cubicBezTo>
                <a:cubicBezTo>
                  <a:pt x="4510532" y="4575048"/>
                  <a:pt x="3292348" y="4901565"/>
                  <a:pt x="2339594" y="4351528"/>
                </a:cubicBezTo>
                <a:lnTo>
                  <a:pt x="1279017" y="3739261"/>
                </a:lnTo>
                <a:cubicBezTo>
                  <a:pt x="326390" y="3189224"/>
                  <a:pt x="0" y="1971040"/>
                  <a:pt x="550037" y="1018286"/>
                </a:cubicBezTo>
                <a:cubicBezTo>
                  <a:pt x="893826" y="422910"/>
                  <a:pt x="1498600" y="72136"/>
                  <a:pt x="2136394" y="2705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376" r="-183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4433298" y="6865033"/>
            <a:ext cx="708014" cy="975958"/>
          </a:xfrm>
          <a:custGeom>
            <a:rect b="b" l="l" r="r" t="t"/>
            <a:pathLst>
              <a:path extrusionOk="0" h="975958" w="708014">
                <a:moveTo>
                  <a:pt x="0" y="0"/>
                </a:moveTo>
                <a:lnTo>
                  <a:pt x="708013" y="0"/>
                </a:lnTo>
                <a:lnTo>
                  <a:pt x="708013" y="975958"/>
                </a:lnTo>
                <a:lnTo>
                  <a:pt x="0" y="975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3534735" y="2395836"/>
            <a:ext cx="926884" cy="1125355"/>
          </a:xfrm>
          <a:custGeom>
            <a:rect b="b" l="l" r="r" t="t"/>
            <a:pathLst>
              <a:path extrusionOk="0" h="1125355" w="926884">
                <a:moveTo>
                  <a:pt x="0" y="0"/>
                </a:moveTo>
                <a:lnTo>
                  <a:pt x="926884" y="0"/>
                </a:lnTo>
                <a:lnTo>
                  <a:pt x="926884" y="1125355"/>
                </a:lnTo>
                <a:lnTo>
                  <a:pt x="0" y="11253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9640858" y="1465955"/>
            <a:ext cx="76043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HOW DOES </a:t>
            </a: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HOME CREDIT </a:t>
            </a: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WORK?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10726137" y="6224450"/>
            <a:ext cx="54337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WHAT IS </a:t>
            </a:r>
            <a:r>
              <a:rPr b="1" lang="en-US" sz="3200">
                <a:solidFill>
                  <a:srgbClr val="EF233C"/>
                </a:solidFill>
                <a:latin typeface="Ultra"/>
                <a:ea typeface="Ultra"/>
                <a:cs typeface="Ultra"/>
                <a:sym typeface="Ultra"/>
              </a:rPr>
              <a:t>THE MISSION </a:t>
            </a:r>
            <a:r>
              <a:rPr b="1" lang="en-US" sz="3200">
                <a:solidFill>
                  <a:srgbClr val="7F7F7F"/>
                </a:solidFill>
                <a:latin typeface="Ultra"/>
                <a:ea typeface="Ultra"/>
                <a:cs typeface="Ultra"/>
                <a:sym typeface="Ultra"/>
              </a:rPr>
              <a:t>?</a:t>
            </a:r>
            <a:endParaRPr b="1" sz="3000">
              <a:solidFill>
                <a:srgbClr val="7F7F7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9140656" y="2781370"/>
            <a:ext cx="1768261" cy="1676329"/>
          </a:xfrm>
          <a:prstGeom prst="roundRect">
            <a:avLst>
              <a:gd fmla="val 16667" name="adj"/>
            </a:avLst>
          </a:prstGeom>
          <a:solidFill>
            <a:srgbClr val="EF2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Receive application</a:t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11326005" y="2785058"/>
            <a:ext cx="1768261" cy="1672642"/>
          </a:xfrm>
          <a:prstGeom prst="roundRect">
            <a:avLst>
              <a:gd fmla="val 16667" name="adj"/>
            </a:avLst>
          </a:prstGeom>
          <a:solidFill>
            <a:srgbClr val="EF243C">
              <a:alpha val="8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13506825" y="2795863"/>
            <a:ext cx="1768261" cy="1655550"/>
          </a:xfrm>
          <a:prstGeom prst="roundRect">
            <a:avLst>
              <a:gd fmla="val 16667" name="adj"/>
            </a:avLst>
          </a:prstGeom>
          <a:solidFill>
            <a:srgbClr val="EF243C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Disburse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10874200" y="3391227"/>
            <a:ext cx="47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F243C"/>
                </a:solidFill>
                <a:latin typeface="Fira Sans"/>
                <a:ea typeface="Fira Sans"/>
                <a:cs typeface="Fira Sans"/>
                <a:sym typeface="Fira Sans"/>
              </a:rPr>
              <a:t>➤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15244898" y="3370053"/>
            <a:ext cx="47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F243C"/>
                </a:solidFill>
                <a:latin typeface="Fira Sans"/>
                <a:ea typeface="Fira Sans"/>
                <a:cs typeface="Fira Sans"/>
                <a:sym typeface="Fira Sans"/>
              </a:rPr>
              <a:t>➤</a:t>
            </a:r>
            <a:endParaRPr/>
          </a:p>
        </p:txBody>
      </p:sp>
      <p:sp>
        <p:nvSpPr>
          <p:cNvPr id="245" name="Google Shape;245;p9"/>
          <p:cNvSpPr txBox="1"/>
          <p:nvPr/>
        </p:nvSpPr>
        <p:spPr>
          <a:xfrm>
            <a:off x="13059549" y="3380640"/>
            <a:ext cx="47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F243C"/>
                </a:solidFill>
                <a:latin typeface="Fira Sans"/>
                <a:ea typeface="Fira Sans"/>
                <a:cs typeface="Fira Sans"/>
                <a:sym typeface="Fira Sans"/>
              </a:rPr>
              <a:t>➤</a:t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14259189" y="8476244"/>
            <a:ext cx="1015897" cy="7596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243C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15514956" y="7769359"/>
            <a:ext cx="2084010" cy="2128186"/>
          </a:xfrm>
          <a:prstGeom prst="roundRect">
            <a:avLst>
              <a:gd fmla="val 16667" name="adj"/>
            </a:avLst>
          </a:prstGeom>
          <a:solidFill>
            <a:srgbClr val="EF24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Mitigating risk while maintaining business growth</a:t>
            </a:r>
            <a:endParaRPr b="1" sz="2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15687645" y="2778771"/>
            <a:ext cx="1768261" cy="1655550"/>
          </a:xfrm>
          <a:prstGeom prst="roundRect">
            <a:avLst>
              <a:gd fmla="val 16667" name="adj"/>
            </a:avLst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9342407" y="7764255"/>
            <a:ext cx="4512295" cy="907992"/>
          </a:xfrm>
          <a:prstGeom prst="roundRect">
            <a:avLst>
              <a:gd fmla="val 16667" name="adj"/>
            </a:avLst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243C"/>
                </a:solidFill>
                <a:latin typeface="Calibri"/>
                <a:ea typeface="Calibri"/>
                <a:cs typeface="Calibri"/>
                <a:sym typeface="Calibri"/>
              </a:rPr>
              <a:t>Reduce the rate of financial loss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customers who are facing difficulties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9342407" y="9057674"/>
            <a:ext cx="4512295" cy="839871"/>
          </a:xfrm>
          <a:prstGeom prst="roundRect">
            <a:avLst>
              <a:gd fmla="val 16667" name="adj"/>
            </a:avLst>
          </a:pr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F243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 model to predict</a:t>
            </a:r>
            <a:r>
              <a:rPr lang="en-US"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if customers will struggle with loan repayment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